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4"/>
  </p:notesMasterIdLst>
  <p:sldIdLst>
    <p:sldId id="261" r:id="rId3"/>
    <p:sldId id="359" r:id="rId5"/>
    <p:sldId id="439" r:id="rId6"/>
    <p:sldId id="441" r:id="rId7"/>
    <p:sldId id="442" r:id="rId8"/>
    <p:sldId id="443" r:id="rId9"/>
    <p:sldId id="444" r:id="rId10"/>
    <p:sldId id="390" r:id="rId11"/>
    <p:sldId id="391" r:id="rId12"/>
    <p:sldId id="399" r:id="rId13"/>
    <p:sldId id="398" r:id="rId14"/>
    <p:sldId id="392" r:id="rId15"/>
    <p:sldId id="396" r:id="rId16"/>
    <p:sldId id="438" r:id="rId17"/>
    <p:sldId id="393" r:id="rId18"/>
    <p:sldId id="394" r:id="rId19"/>
    <p:sldId id="402" r:id="rId20"/>
    <p:sldId id="403" r:id="rId21"/>
    <p:sldId id="405" r:id="rId22"/>
    <p:sldId id="414" r:id="rId23"/>
    <p:sldId id="415" r:id="rId24"/>
    <p:sldId id="416" r:id="rId25"/>
    <p:sldId id="417" r:id="rId26"/>
    <p:sldId id="418" r:id="rId27"/>
    <p:sldId id="419" r:id="rId28"/>
    <p:sldId id="420" r:id="rId29"/>
    <p:sldId id="421" r:id="rId30"/>
    <p:sldId id="422" r:id="rId31"/>
    <p:sldId id="400" r:id="rId32"/>
    <p:sldId id="423" r:id="rId33"/>
    <p:sldId id="424" r:id="rId34"/>
    <p:sldId id="425" r:id="rId35"/>
    <p:sldId id="426" r:id="rId36"/>
    <p:sldId id="410" r:id="rId37"/>
    <p:sldId id="411" r:id="rId38"/>
    <p:sldId id="427" r:id="rId39"/>
    <p:sldId id="428" r:id="rId40"/>
    <p:sldId id="406" r:id="rId41"/>
    <p:sldId id="407" r:id="rId42"/>
    <p:sldId id="408" r:id="rId43"/>
    <p:sldId id="409" r:id="rId44"/>
    <p:sldId id="430" r:id="rId45"/>
    <p:sldId id="431" r:id="rId46"/>
    <p:sldId id="432" r:id="rId47"/>
    <p:sldId id="433" r:id="rId48"/>
    <p:sldId id="434" r:id="rId49"/>
    <p:sldId id="435" r:id="rId50"/>
    <p:sldId id="436" r:id="rId51"/>
    <p:sldId id="445" r:id="rId52"/>
    <p:sldId id="447" r:id="rId53"/>
    <p:sldId id="448" r:id="rId54"/>
    <p:sldId id="449" r:id="rId55"/>
    <p:sldId id="446" r:id="rId56"/>
    <p:sldId id="450" r:id="rId57"/>
    <p:sldId id="451" r:id="rId58"/>
    <p:sldId id="452" r:id="rId59"/>
    <p:sldId id="453" r:id="rId60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169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0" algn="ctr" defTabSz="82169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0" algn="ctr" defTabSz="82169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0" algn="ctr" defTabSz="82169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0" algn="ctr" defTabSz="82169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0" algn="ctr" defTabSz="82169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0" algn="ctr" defTabSz="82169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0" algn="ctr" defTabSz="82169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0" algn="ctr" defTabSz="82169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Татьяна Рыжова" initials="ТР" lastIdx="17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22737"/>
    <a:srgbClr val="2196D9"/>
    <a:srgbClr val="009998"/>
    <a:srgbClr val="029ACE"/>
    <a:srgbClr val="10821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587"/>
    <p:restoredTop sz="86134" autoAdjust="0"/>
  </p:normalViewPr>
  <p:slideViewPr>
    <p:cSldViewPr snapToGrid="0" snapToObjects="1">
      <p:cViewPr varScale="1">
        <p:scale>
          <a:sx n="74" d="100"/>
          <a:sy n="74" d="100"/>
        </p:scale>
        <p:origin x="1426" y="77"/>
      </p:cViewPr>
      <p:guideLst>
        <p:guide orient="horz" pos="2192"/>
        <p:guide pos="387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4" Type="http://schemas.openxmlformats.org/officeDocument/2006/relationships/commentAuthors" Target="commentAuthors.xml"/><Relationship Id="rId63" Type="http://schemas.openxmlformats.org/officeDocument/2006/relationships/tableStyles" Target="tableStyles.xml"/><Relationship Id="rId62" Type="http://schemas.openxmlformats.org/officeDocument/2006/relationships/viewProps" Target="viewProps.xml"/><Relationship Id="rId61" Type="http://schemas.openxmlformats.org/officeDocument/2006/relationships/presProps" Target="presProps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028186-28A1-7846-BA8B-5FCD481DCA1E}" type="datetimeFigureOut">
              <a:rPr lang="ru-RU" smtClean="0"/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D861DE-9820-A34E-9D6F-B0874821B491}" type="slidenum">
              <a:rPr lang="ru-RU" smtClean="0"/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мещающий образ слайда 1"/>
          <p:cNvSpPr/>
          <p:nvPr>
            <p:ph type="sldImg" idx="2"/>
          </p:nvPr>
        </p:nvSpPr>
        <p:spPr/>
      </p:sp>
      <p:sp>
        <p:nvSpPr>
          <p:cNvPr id="3" name="Замещающий текст 2"/>
          <p:cNvSpPr/>
          <p:nvPr>
            <p:ph type="body" idx="3"/>
          </p:nvPr>
        </p:nvSpPr>
        <p:spPr/>
        <p:txBody>
          <a:bodyPr/>
          <a:p>
            <a:endParaRPr lang="ru-RU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Программа обучения:</a:t>
            </a:r>
            <a:endParaRPr lang="ru-RU" dirty="0"/>
          </a:p>
          <a:p>
            <a:r>
              <a:rPr lang="ru-RU" dirty="0"/>
              <a:t>1 семестр</a:t>
            </a:r>
            <a:endParaRPr lang="ru-RU" dirty="0"/>
          </a:p>
          <a:p>
            <a:r>
              <a:rPr lang="ru-RU" dirty="0"/>
              <a:t>Теория: </a:t>
            </a:r>
            <a:endParaRPr lang="ru-RU" dirty="0"/>
          </a:p>
          <a:p>
            <a:r>
              <a:rPr lang="ru-RU" dirty="0"/>
              <a:t>1) Программирование, общие концепции программирования, история развития вычислительной техники(1 лекция)</a:t>
            </a:r>
            <a:endParaRPr lang="ru-RU" dirty="0"/>
          </a:p>
          <a:p>
            <a:r>
              <a:rPr lang="ru-RU" dirty="0"/>
              <a:t>2) Общие парадигмы программирования или почему нужно сначала думать, а потом писать(0,5 лекции)</a:t>
            </a:r>
            <a:endParaRPr lang="ru-RU" dirty="0"/>
          </a:p>
          <a:p>
            <a:r>
              <a:rPr lang="ru-RU" dirty="0"/>
              <a:t>3) История развития языков программирования(0,5 лекции)</a:t>
            </a:r>
            <a:endParaRPr lang="ru-RU" dirty="0"/>
          </a:p>
          <a:p>
            <a:r>
              <a:rPr lang="ru-RU" dirty="0"/>
              <a:t>4) </a:t>
            </a:r>
            <a:r>
              <a:rPr lang="ru-RU" dirty="0" err="1"/>
              <a:t>Python</a:t>
            </a:r>
            <a:r>
              <a:rPr lang="ru-RU" dirty="0"/>
              <a:t> - первое знакомство с языком. Выполнение программ интерпретатором и пользователем Выполнение программ</a:t>
            </a:r>
            <a:endParaRPr lang="ru-RU" dirty="0"/>
          </a:p>
          <a:p>
            <a:r>
              <a:rPr lang="ru-RU" dirty="0"/>
              <a:t>5) Типы и операции (3 лекции)</a:t>
            </a:r>
            <a:endParaRPr lang="ru-RU" dirty="0"/>
          </a:p>
          <a:p>
            <a:r>
              <a:rPr lang="ru-RU" dirty="0"/>
              <a:t>6) Синтаксис операторов в  </a:t>
            </a:r>
            <a:r>
              <a:rPr lang="ru-RU" dirty="0" err="1"/>
              <a:t>Python</a:t>
            </a:r>
            <a:r>
              <a:rPr lang="ru-RU" dirty="0"/>
              <a:t> (2 лекции)</a:t>
            </a:r>
            <a:endParaRPr lang="ru-RU" dirty="0"/>
          </a:p>
          <a:p>
            <a:r>
              <a:rPr lang="ru-RU" dirty="0"/>
              <a:t>7) Функции в </a:t>
            </a:r>
            <a:r>
              <a:rPr lang="ru-RU" dirty="0" err="1"/>
              <a:t>Python</a:t>
            </a:r>
            <a:r>
              <a:rPr lang="ru-RU" dirty="0"/>
              <a:t>, процедурное программирование (1 лекция)</a:t>
            </a:r>
            <a:endParaRPr lang="ru-RU" dirty="0"/>
          </a:p>
          <a:p>
            <a:r>
              <a:rPr lang="ru-RU" dirty="0"/>
              <a:t>8) Генераторы (1 лекция)</a:t>
            </a:r>
            <a:endParaRPr lang="ru-RU" dirty="0"/>
          </a:p>
          <a:p>
            <a:r>
              <a:rPr lang="ru-RU" dirty="0"/>
              <a:t>9) Модули и пакеты модулей (2 лекции)</a:t>
            </a:r>
            <a:endParaRPr lang="ru-RU" dirty="0"/>
          </a:p>
          <a:p>
            <a:r>
              <a:rPr lang="ru-RU" dirty="0"/>
              <a:t>10) Объектно-ориентированное программирование в </a:t>
            </a:r>
            <a:r>
              <a:rPr lang="ru-RU" dirty="0" err="1"/>
              <a:t>Python</a:t>
            </a:r>
            <a:r>
              <a:rPr lang="ru-RU" dirty="0"/>
              <a:t>(3 лекции)</a:t>
            </a:r>
            <a:endParaRPr lang="ru-RU" dirty="0"/>
          </a:p>
          <a:p>
            <a:r>
              <a:rPr lang="ru-RU" dirty="0"/>
              <a:t>Практика: </a:t>
            </a:r>
            <a:endParaRPr lang="ru-RU" dirty="0"/>
          </a:p>
          <a:p>
            <a:r>
              <a:rPr lang="ru-RU" dirty="0"/>
              <a:t>Лабораторные работы</a:t>
            </a:r>
            <a:endParaRPr lang="ru-RU" dirty="0"/>
          </a:p>
          <a:p>
            <a:r>
              <a:rPr lang="ru-RU" dirty="0"/>
              <a:t>1) типы и операции - 2  часа</a:t>
            </a:r>
            <a:endParaRPr lang="ru-RU" dirty="0"/>
          </a:p>
          <a:p>
            <a:r>
              <a:rPr lang="ru-RU" dirty="0"/>
              <a:t>2) Процедурное программирование - 2 часа</a:t>
            </a:r>
            <a:endParaRPr lang="ru-RU" dirty="0"/>
          </a:p>
          <a:p>
            <a:r>
              <a:rPr lang="ru-RU" dirty="0"/>
              <a:t>3) Генераторы - 4 часа</a:t>
            </a:r>
            <a:endParaRPr lang="ru-RU" dirty="0"/>
          </a:p>
          <a:p>
            <a:r>
              <a:rPr lang="ru-RU" dirty="0"/>
              <a:t>4) Модули и пакеты - 2 часа</a:t>
            </a:r>
            <a:endParaRPr lang="ru-RU" dirty="0"/>
          </a:p>
          <a:p>
            <a:r>
              <a:rPr lang="ru-RU" dirty="0"/>
              <a:t>5) ООП - 6 часов</a:t>
            </a:r>
            <a:endParaRPr lang="ru-RU" dirty="0"/>
          </a:p>
          <a:p>
            <a:r>
              <a:rPr lang="ru-RU" dirty="0"/>
              <a:t>2-й семестр </a:t>
            </a:r>
            <a:endParaRPr lang="ru-RU" dirty="0"/>
          </a:p>
          <a:p>
            <a:r>
              <a:rPr lang="ru-RU" dirty="0"/>
              <a:t>Тематика: углубленное изучение языков программирования, начало работы с системным инструментарием и основными библиотеками машинного обучения и компьютерного зрения </a:t>
            </a:r>
            <a:endParaRPr lang="ru-RU" dirty="0"/>
          </a:p>
          <a:p>
            <a:r>
              <a:rPr lang="ru-RU" dirty="0"/>
              <a:t>30+ часов(теория+ практика)  </a:t>
            </a:r>
            <a:endParaRPr lang="ru-RU" dirty="0"/>
          </a:p>
          <a:p>
            <a:r>
              <a:rPr lang="ru-RU" dirty="0"/>
              <a:t>3-й семестр </a:t>
            </a:r>
            <a:endParaRPr lang="ru-RU" dirty="0"/>
          </a:p>
          <a:p>
            <a:r>
              <a:rPr lang="ru-RU" dirty="0"/>
              <a:t>Разделение на выбор - чистый </a:t>
            </a:r>
            <a:r>
              <a:rPr lang="ru-RU" dirty="0" err="1"/>
              <a:t>data</a:t>
            </a:r>
            <a:r>
              <a:rPr lang="ru-RU" dirty="0"/>
              <a:t> </a:t>
            </a:r>
            <a:r>
              <a:rPr lang="ru-RU" dirty="0" err="1"/>
              <a:t>sciense</a:t>
            </a:r>
            <a:r>
              <a:rPr lang="ru-RU" dirty="0"/>
              <a:t> или </a:t>
            </a:r>
            <a:r>
              <a:rPr lang="ru-RU" dirty="0" err="1"/>
              <a:t>system</a:t>
            </a:r>
            <a:r>
              <a:rPr lang="ru-RU" dirty="0"/>
              <a:t> </a:t>
            </a:r>
            <a:r>
              <a:rPr lang="ru-RU" dirty="0" err="1"/>
              <a:t>development</a:t>
            </a:r>
            <a:r>
              <a:rPr lang="ru-RU" dirty="0"/>
              <a:t>.  </a:t>
            </a:r>
            <a:endParaRPr lang="ru-RU" dirty="0"/>
          </a:p>
          <a:p>
            <a:r>
              <a:rPr lang="ru-RU" dirty="0" err="1"/>
              <a:t>data</a:t>
            </a:r>
            <a:r>
              <a:rPr lang="ru-RU" dirty="0"/>
              <a:t> </a:t>
            </a:r>
            <a:r>
              <a:rPr lang="ru-RU" dirty="0" err="1"/>
              <a:t>sciense</a:t>
            </a:r>
            <a:r>
              <a:rPr lang="ru-RU" dirty="0"/>
              <a:t> - углубленное изучение </a:t>
            </a:r>
            <a:r>
              <a:rPr lang="ru-RU" dirty="0" err="1"/>
              <a:t>deep</a:t>
            </a:r>
            <a:r>
              <a:rPr lang="ru-RU" dirty="0"/>
              <a:t> </a:t>
            </a:r>
            <a:r>
              <a:rPr lang="ru-RU" dirty="0" err="1"/>
              <a:t>learning</a:t>
            </a:r>
            <a:r>
              <a:rPr lang="ru-RU" dirty="0"/>
              <a:t> и сопутствующего математического аппарата, анализа производительности сетей, </a:t>
            </a:r>
            <a:r>
              <a:rPr lang="ru-RU" dirty="0" err="1"/>
              <a:t>опитмизации</a:t>
            </a:r>
            <a:r>
              <a:rPr lang="ru-RU" dirty="0"/>
              <a:t> работы сетей.  </a:t>
            </a:r>
            <a:endParaRPr lang="ru-RU" dirty="0"/>
          </a:p>
          <a:p>
            <a:r>
              <a:rPr lang="ru-RU" dirty="0" err="1"/>
              <a:t>system</a:t>
            </a:r>
            <a:r>
              <a:rPr lang="ru-RU" dirty="0"/>
              <a:t> </a:t>
            </a:r>
            <a:r>
              <a:rPr lang="ru-RU" dirty="0" err="1"/>
              <a:t>development</a:t>
            </a:r>
            <a:r>
              <a:rPr lang="ru-RU" dirty="0"/>
              <a:t> - разработка и развертывание ПО с использованием компонентов использующих инструментарий глубокого обучения. Знакомство с системными компонентами, понятием виртуализации, сервисной инфраструктуры. </a:t>
            </a:r>
            <a:endParaRPr lang="ru-RU" dirty="0"/>
          </a:p>
          <a:p>
            <a:r>
              <a:rPr lang="ru-RU" dirty="0"/>
              <a:t>4-й семестр  </a:t>
            </a:r>
            <a:endParaRPr lang="ru-RU" dirty="0"/>
          </a:p>
          <a:p>
            <a:r>
              <a:rPr lang="ru-RU" dirty="0"/>
              <a:t>Изучение встраиваемых систем в связке с </a:t>
            </a:r>
            <a:r>
              <a:rPr lang="ru-RU" dirty="0" err="1"/>
              <a:t>DLи</a:t>
            </a:r>
            <a:r>
              <a:rPr lang="ru-RU" dirty="0"/>
              <a:t> CV - (платформы </a:t>
            </a:r>
            <a:r>
              <a:rPr lang="ru-RU" dirty="0" err="1"/>
              <a:t>jetson</a:t>
            </a:r>
            <a:r>
              <a:rPr lang="ru-RU" dirty="0"/>
              <a:t> и т.д.)</a:t>
            </a:r>
            <a:endParaRPr lang="ru-RU" dirty="0"/>
          </a:p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D861DE-9820-A34E-9D6F-B0874821B491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Программа обучения:</a:t>
            </a:r>
            <a:endParaRPr lang="ru-RU" dirty="0"/>
          </a:p>
          <a:p>
            <a:r>
              <a:rPr lang="ru-RU" dirty="0"/>
              <a:t>1 семестр</a:t>
            </a:r>
            <a:endParaRPr lang="ru-RU" dirty="0"/>
          </a:p>
          <a:p>
            <a:r>
              <a:rPr lang="ru-RU" dirty="0"/>
              <a:t>Теория: </a:t>
            </a:r>
            <a:endParaRPr lang="ru-RU" dirty="0"/>
          </a:p>
          <a:p>
            <a:r>
              <a:rPr lang="ru-RU" dirty="0"/>
              <a:t>1) Программирование, общие концепции программирования, история развития вычислительной техники(1 лекция)</a:t>
            </a:r>
            <a:endParaRPr lang="ru-RU" dirty="0"/>
          </a:p>
          <a:p>
            <a:r>
              <a:rPr lang="ru-RU" dirty="0"/>
              <a:t>2) Общие парадигмы программирования или почему нужно сначала думать, а потом писать(0,5 лекции)</a:t>
            </a:r>
            <a:endParaRPr lang="ru-RU" dirty="0"/>
          </a:p>
          <a:p>
            <a:r>
              <a:rPr lang="ru-RU" dirty="0"/>
              <a:t>3) История развития языков программирования(0,5 лекции)</a:t>
            </a:r>
            <a:endParaRPr lang="ru-RU" dirty="0"/>
          </a:p>
          <a:p>
            <a:r>
              <a:rPr lang="ru-RU" dirty="0"/>
              <a:t>4) </a:t>
            </a:r>
            <a:r>
              <a:rPr lang="ru-RU" dirty="0" err="1"/>
              <a:t>Python</a:t>
            </a:r>
            <a:r>
              <a:rPr lang="ru-RU" dirty="0"/>
              <a:t> - первое знакомство с языком. Выполнение программ интерпретатором и пользователем Выполнение программ</a:t>
            </a:r>
            <a:endParaRPr lang="ru-RU" dirty="0"/>
          </a:p>
          <a:p>
            <a:r>
              <a:rPr lang="ru-RU" dirty="0"/>
              <a:t>5) Типы и операции (3 лекции)</a:t>
            </a:r>
            <a:endParaRPr lang="ru-RU" dirty="0"/>
          </a:p>
          <a:p>
            <a:r>
              <a:rPr lang="ru-RU" dirty="0"/>
              <a:t>6) Синтаксис операторов в  </a:t>
            </a:r>
            <a:r>
              <a:rPr lang="ru-RU" dirty="0" err="1"/>
              <a:t>Python</a:t>
            </a:r>
            <a:r>
              <a:rPr lang="ru-RU" dirty="0"/>
              <a:t> (2 лекции)</a:t>
            </a:r>
            <a:endParaRPr lang="ru-RU" dirty="0"/>
          </a:p>
          <a:p>
            <a:r>
              <a:rPr lang="ru-RU" dirty="0"/>
              <a:t>7) Функции в </a:t>
            </a:r>
            <a:r>
              <a:rPr lang="ru-RU" dirty="0" err="1"/>
              <a:t>Python</a:t>
            </a:r>
            <a:r>
              <a:rPr lang="ru-RU" dirty="0"/>
              <a:t>, процедурное программирование (1 лекция)</a:t>
            </a:r>
            <a:endParaRPr lang="ru-RU" dirty="0"/>
          </a:p>
          <a:p>
            <a:r>
              <a:rPr lang="ru-RU" dirty="0"/>
              <a:t>8) Генераторы (1 лекция)</a:t>
            </a:r>
            <a:endParaRPr lang="ru-RU" dirty="0"/>
          </a:p>
          <a:p>
            <a:r>
              <a:rPr lang="ru-RU" dirty="0"/>
              <a:t>9) Модули и пакеты модулей (2 лекции)</a:t>
            </a:r>
            <a:endParaRPr lang="ru-RU" dirty="0"/>
          </a:p>
          <a:p>
            <a:r>
              <a:rPr lang="ru-RU" dirty="0"/>
              <a:t>10) Объектно-ориентированное программирование в </a:t>
            </a:r>
            <a:r>
              <a:rPr lang="ru-RU" dirty="0" err="1"/>
              <a:t>Python</a:t>
            </a:r>
            <a:r>
              <a:rPr lang="ru-RU" dirty="0"/>
              <a:t>(3 лекции)</a:t>
            </a:r>
            <a:endParaRPr lang="ru-RU" dirty="0"/>
          </a:p>
          <a:p>
            <a:r>
              <a:rPr lang="ru-RU" dirty="0"/>
              <a:t>Практика: </a:t>
            </a:r>
            <a:endParaRPr lang="ru-RU" dirty="0"/>
          </a:p>
          <a:p>
            <a:r>
              <a:rPr lang="ru-RU" dirty="0"/>
              <a:t>Лабораторные работы</a:t>
            </a:r>
            <a:endParaRPr lang="ru-RU" dirty="0"/>
          </a:p>
          <a:p>
            <a:r>
              <a:rPr lang="ru-RU" dirty="0"/>
              <a:t>1) типы и операции - 2  часа</a:t>
            </a:r>
            <a:endParaRPr lang="ru-RU" dirty="0"/>
          </a:p>
          <a:p>
            <a:r>
              <a:rPr lang="ru-RU" dirty="0"/>
              <a:t>2) Процедурное программирование - 2 часа</a:t>
            </a:r>
            <a:endParaRPr lang="ru-RU" dirty="0"/>
          </a:p>
          <a:p>
            <a:r>
              <a:rPr lang="ru-RU" dirty="0"/>
              <a:t>3) Генераторы - 4 часа</a:t>
            </a:r>
            <a:endParaRPr lang="ru-RU" dirty="0"/>
          </a:p>
          <a:p>
            <a:r>
              <a:rPr lang="ru-RU" dirty="0"/>
              <a:t>4) Модули и пакеты - 2 часа</a:t>
            </a:r>
            <a:endParaRPr lang="ru-RU" dirty="0"/>
          </a:p>
          <a:p>
            <a:r>
              <a:rPr lang="ru-RU" dirty="0"/>
              <a:t>5) ООП - 6 часов</a:t>
            </a:r>
            <a:endParaRPr lang="ru-RU" dirty="0"/>
          </a:p>
          <a:p>
            <a:r>
              <a:rPr lang="ru-RU" dirty="0"/>
              <a:t>2-й семестр </a:t>
            </a:r>
            <a:endParaRPr lang="ru-RU" dirty="0"/>
          </a:p>
          <a:p>
            <a:r>
              <a:rPr lang="ru-RU" dirty="0"/>
              <a:t>Тематика: углубленное изучение языков программирования, начало работы с системным инструментарием и основными библиотеками машинного обучения и компьютерного зрения </a:t>
            </a:r>
            <a:endParaRPr lang="ru-RU" dirty="0"/>
          </a:p>
          <a:p>
            <a:r>
              <a:rPr lang="ru-RU" dirty="0"/>
              <a:t>30+ часов(теория+ практика)  </a:t>
            </a:r>
            <a:endParaRPr lang="ru-RU" dirty="0"/>
          </a:p>
          <a:p>
            <a:r>
              <a:rPr lang="ru-RU" dirty="0"/>
              <a:t>3-й семестр </a:t>
            </a:r>
            <a:endParaRPr lang="ru-RU" dirty="0"/>
          </a:p>
          <a:p>
            <a:r>
              <a:rPr lang="ru-RU" dirty="0"/>
              <a:t>Разделение на выбор - чистый </a:t>
            </a:r>
            <a:r>
              <a:rPr lang="ru-RU" dirty="0" err="1"/>
              <a:t>data</a:t>
            </a:r>
            <a:r>
              <a:rPr lang="ru-RU" dirty="0"/>
              <a:t> </a:t>
            </a:r>
            <a:r>
              <a:rPr lang="ru-RU" dirty="0" err="1"/>
              <a:t>sciense</a:t>
            </a:r>
            <a:r>
              <a:rPr lang="ru-RU" dirty="0"/>
              <a:t> или </a:t>
            </a:r>
            <a:r>
              <a:rPr lang="ru-RU" dirty="0" err="1"/>
              <a:t>system</a:t>
            </a:r>
            <a:r>
              <a:rPr lang="ru-RU" dirty="0"/>
              <a:t> </a:t>
            </a:r>
            <a:r>
              <a:rPr lang="ru-RU" dirty="0" err="1"/>
              <a:t>development</a:t>
            </a:r>
            <a:r>
              <a:rPr lang="ru-RU" dirty="0"/>
              <a:t>.  </a:t>
            </a:r>
            <a:endParaRPr lang="ru-RU" dirty="0"/>
          </a:p>
          <a:p>
            <a:r>
              <a:rPr lang="ru-RU" dirty="0" err="1"/>
              <a:t>data</a:t>
            </a:r>
            <a:r>
              <a:rPr lang="ru-RU" dirty="0"/>
              <a:t> </a:t>
            </a:r>
            <a:r>
              <a:rPr lang="ru-RU" dirty="0" err="1"/>
              <a:t>sciense</a:t>
            </a:r>
            <a:r>
              <a:rPr lang="ru-RU" dirty="0"/>
              <a:t> - углубленное изучение </a:t>
            </a:r>
            <a:r>
              <a:rPr lang="ru-RU" dirty="0" err="1"/>
              <a:t>deep</a:t>
            </a:r>
            <a:r>
              <a:rPr lang="ru-RU" dirty="0"/>
              <a:t> </a:t>
            </a:r>
            <a:r>
              <a:rPr lang="ru-RU" dirty="0" err="1"/>
              <a:t>learning</a:t>
            </a:r>
            <a:r>
              <a:rPr lang="ru-RU" dirty="0"/>
              <a:t> и сопутствующего математического аппарата, анализа производительности сетей, </a:t>
            </a:r>
            <a:r>
              <a:rPr lang="ru-RU" dirty="0" err="1"/>
              <a:t>опитмизации</a:t>
            </a:r>
            <a:r>
              <a:rPr lang="ru-RU" dirty="0"/>
              <a:t> работы сетей.  </a:t>
            </a:r>
            <a:endParaRPr lang="ru-RU" dirty="0"/>
          </a:p>
          <a:p>
            <a:r>
              <a:rPr lang="ru-RU" dirty="0" err="1"/>
              <a:t>system</a:t>
            </a:r>
            <a:r>
              <a:rPr lang="ru-RU" dirty="0"/>
              <a:t> </a:t>
            </a:r>
            <a:r>
              <a:rPr lang="ru-RU" dirty="0" err="1"/>
              <a:t>development</a:t>
            </a:r>
            <a:r>
              <a:rPr lang="ru-RU" dirty="0"/>
              <a:t> - разработка и развертывание ПО с использованием компонентов использующих инструментарий глубокого обучения. Знакомство с системными компонентами, понятием виртуализации, сервисной инфраструктуры. </a:t>
            </a:r>
            <a:endParaRPr lang="ru-RU" dirty="0"/>
          </a:p>
          <a:p>
            <a:r>
              <a:rPr lang="ru-RU" dirty="0"/>
              <a:t>4-й семестр  </a:t>
            </a:r>
            <a:endParaRPr lang="ru-RU" dirty="0"/>
          </a:p>
          <a:p>
            <a:r>
              <a:rPr lang="ru-RU" dirty="0"/>
              <a:t>Изучение встраиваемых систем в связке с </a:t>
            </a:r>
            <a:r>
              <a:rPr lang="ru-RU" dirty="0" err="1"/>
              <a:t>DLи</a:t>
            </a:r>
            <a:r>
              <a:rPr lang="ru-RU" dirty="0"/>
              <a:t> CV - (платформы </a:t>
            </a:r>
            <a:r>
              <a:rPr lang="ru-RU" dirty="0" err="1"/>
              <a:t>jetson</a:t>
            </a:r>
            <a:r>
              <a:rPr lang="ru-RU" dirty="0"/>
              <a:t> и т.д.)</a:t>
            </a:r>
            <a:endParaRPr lang="ru-RU" dirty="0"/>
          </a:p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D861DE-9820-A34E-9D6F-B0874821B491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Программа обучения:</a:t>
            </a:r>
            <a:endParaRPr lang="ru-RU" dirty="0"/>
          </a:p>
          <a:p>
            <a:r>
              <a:rPr lang="ru-RU" dirty="0"/>
              <a:t>1 семестр</a:t>
            </a:r>
            <a:endParaRPr lang="ru-RU" dirty="0"/>
          </a:p>
          <a:p>
            <a:r>
              <a:rPr lang="ru-RU" dirty="0"/>
              <a:t>Теория: </a:t>
            </a:r>
            <a:endParaRPr lang="ru-RU" dirty="0"/>
          </a:p>
          <a:p>
            <a:r>
              <a:rPr lang="ru-RU" dirty="0"/>
              <a:t>1) Программирование, общие концепции программирования, история развития вычислительной техники(1 лекция)</a:t>
            </a:r>
            <a:endParaRPr lang="ru-RU" dirty="0"/>
          </a:p>
          <a:p>
            <a:r>
              <a:rPr lang="ru-RU" dirty="0"/>
              <a:t>2) Общие парадигмы программирования или почему нужно сначала думать, а потом писать(0,5 лекции)</a:t>
            </a:r>
            <a:endParaRPr lang="ru-RU" dirty="0"/>
          </a:p>
          <a:p>
            <a:r>
              <a:rPr lang="ru-RU" dirty="0"/>
              <a:t>3) История развития языков программирования(0,5 лекции)</a:t>
            </a:r>
            <a:endParaRPr lang="ru-RU" dirty="0"/>
          </a:p>
          <a:p>
            <a:r>
              <a:rPr lang="ru-RU" dirty="0"/>
              <a:t>4) </a:t>
            </a:r>
            <a:r>
              <a:rPr lang="ru-RU" dirty="0" err="1"/>
              <a:t>Python</a:t>
            </a:r>
            <a:r>
              <a:rPr lang="ru-RU" dirty="0"/>
              <a:t> - первое знакомство с языком. Выполнение программ интерпретатором и пользователем Выполнение программ</a:t>
            </a:r>
            <a:endParaRPr lang="ru-RU" dirty="0"/>
          </a:p>
          <a:p>
            <a:r>
              <a:rPr lang="ru-RU" dirty="0"/>
              <a:t>5) Типы и операции (3 лекции)</a:t>
            </a:r>
            <a:endParaRPr lang="ru-RU" dirty="0"/>
          </a:p>
          <a:p>
            <a:r>
              <a:rPr lang="ru-RU" dirty="0"/>
              <a:t>6) Синтаксис операторов в  </a:t>
            </a:r>
            <a:r>
              <a:rPr lang="ru-RU" dirty="0" err="1"/>
              <a:t>Python</a:t>
            </a:r>
            <a:r>
              <a:rPr lang="ru-RU" dirty="0"/>
              <a:t> (2 лекции)</a:t>
            </a:r>
            <a:endParaRPr lang="ru-RU" dirty="0"/>
          </a:p>
          <a:p>
            <a:r>
              <a:rPr lang="ru-RU" dirty="0"/>
              <a:t>7) Функции в </a:t>
            </a:r>
            <a:r>
              <a:rPr lang="ru-RU" dirty="0" err="1"/>
              <a:t>Python</a:t>
            </a:r>
            <a:r>
              <a:rPr lang="ru-RU" dirty="0"/>
              <a:t>, процедурное программирование (1 лекция)</a:t>
            </a:r>
            <a:endParaRPr lang="ru-RU" dirty="0"/>
          </a:p>
          <a:p>
            <a:r>
              <a:rPr lang="ru-RU" dirty="0"/>
              <a:t>8) Генераторы (1 лекция)</a:t>
            </a:r>
            <a:endParaRPr lang="ru-RU" dirty="0"/>
          </a:p>
          <a:p>
            <a:r>
              <a:rPr lang="ru-RU" dirty="0"/>
              <a:t>9) Модули и пакеты модулей (2 лекции)</a:t>
            </a:r>
            <a:endParaRPr lang="ru-RU" dirty="0"/>
          </a:p>
          <a:p>
            <a:r>
              <a:rPr lang="ru-RU" dirty="0"/>
              <a:t>10) Объектно-ориентированное программирование в </a:t>
            </a:r>
            <a:r>
              <a:rPr lang="ru-RU" dirty="0" err="1"/>
              <a:t>Python</a:t>
            </a:r>
            <a:r>
              <a:rPr lang="ru-RU" dirty="0"/>
              <a:t>(3 лекции)</a:t>
            </a:r>
            <a:endParaRPr lang="ru-RU" dirty="0"/>
          </a:p>
          <a:p>
            <a:r>
              <a:rPr lang="ru-RU" dirty="0"/>
              <a:t>Практика: </a:t>
            </a:r>
            <a:endParaRPr lang="ru-RU" dirty="0"/>
          </a:p>
          <a:p>
            <a:r>
              <a:rPr lang="ru-RU" dirty="0"/>
              <a:t>Лабораторные работы</a:t>
            </a:r>
            <a:endParaRPr lang="ru-RU" dirty="0"/>
          </a:p>
          <a:p>
            <a:r>
              <a:rPr lang="ru-RU" dirty="0"/>
              <a:t>1) типы и операции - 2  часа</a:t>
            </a:r>
            <a:endParaRPr lang="ru-RU" dirty="0"/>
          </a:p>
          <a:p>
            <a:r>
              <a:rPr lang="ru-RU" dirty="0"/>
              <a:t>2) Процедурное программирование - 2 часа</a:t>
            </a:r>
            <a:endParaRPr lang="ru-RU" dirty="0"/>
          </a:p>
          <a:p>
            <a:r>
              <a:rPr lang="ru-RU" dirty="0"/>
              <a:t>3) Генераторы - 4 часа</a:t>
            </a:r>
            <a:endParaRPr lang="ru-RU" dirty="0"/>
          </a:p>
          <a:p>
            <a:r>
              <a:rPr lang="ru-RU" dirty="0"/>
              <a:t>4) Модули и пакеты - 2 часа</a:t>
            </a:r>
            <a:endParaRPr lang="ru-RU" dirty="0"/>
          </a:p>
          <a:p>
            <a:r>
              <a:rPr lang="ru-RU" dirty="0"/>
              <a:t>5) ООП - 6 часов</a:t>
            </a:r>
            <a:endParaRPr lang="ru-RU" dirty="0"/>
          </a:p>
          <a:p>
            <a:r>
              <a:rPr lang="ru-RU" dirty="0"/>
              <a:t>2-й семестр </a:t>
            </a:r>
            <a:endParaRPr lang="ru-RU" dirty="0"/>
          </a:p>
          <a:p>
            <a:r>
              <a:rPr lang="ru-RU" dirty="0"/>
              <a:t>Тематика: углубленное изучение языков программирования, начало работы с системным инструментарием и основными библиотеками машинного обучения и компьютерного зрения </a:t>
            </a:r>
            <a:endParaRPr lang="ru-RU" dirty="0"/>
          </a:p>
          <a:p>
            <a:r>
              <a:rPr lang="ru-RU" dirty="0"/>
              <a:t>30+ часов(теория+ практика)  </a:t>
            </a:r>
            <a:endParaRPr lang="ru-RU" dirty="0"/>
          </a:p>
          <a:p>
            <a:r>
              <a:rPr lang="ru-RU" dirty="0"/>
              <a:t>3-й семестр </a:t>
            </a:r>
            <a:endParaRPr lang="ru-RU" dirty="0"/>
          </a:p>
          <a:p>
            <a:r>
              <a:rPr lang="ru-RU" dirty="0"/>
              <a:t>Разделение на выбор - чистый </a:t>
            </a:r>
            <a:r>
              <a:rPr lang="ru-RU" dirty="0" err="1"/>
              <a:t>data</a:t>
            </a:r>
            <a:r>
              <a:rPr lang="ru-RU" dirty="0"/>
              <a:t> </a:t>
            </a:r>
            <a:r>
              <a:rPr lang="ru-RU" dirty="0" err="1"/>
              <a:t>sciense</a:t>
            </a:r>
            <a:r>
              <a:rPr lang="ru-RU" dirty="0"/>
              <a:t> или </a:t>
            </a:r>
            <a:r>
              <a:rPr lang="ru-RU" dirty="0" err="1"/>
              <a:t>system</a:t>
            </a:r>
            <a:r>
              <a:rPr lang="ru-RU" dirty="0"/>
              <a:t> </a:t>
            </a:r>
            <a:r>
              <a:rPr lang="ru-RU" dirty="0" err="1"/>
              <a:t>development</a:t>
            </a:r>
            <a:r>
              <a:rPr lang="ru-RU" dirty="0"/>
              <a:t>.  </a:t>
            </a:r>
            <a:endParaRPr lang="ru-RU" dirty="0"/>
          </a:p>
          <a:p>
            <a:r>
              <a:rPr lang="ru-RU" dirty="0" err="1"/>
              <a:t>data</a:t>
            </a:r>
            <a:r>
              <a:rPr lang="ru-RU" dirty="0"/>
              <a:t> </a:t>
            </a:r>
            <a:r>
              <a:rPr lang="ru-RU" dirty="0" err="1"/>
              <a:t>sciense</a:t>
            </a:r>
            <a:r>
              <a:rPr lang="ru-RU" dirty="0"/>
              <a:t> - углубленное изучение </a:t>
            </a:r>
            <a:r>
              <a:rPr lang="ru-RU" dirty="0" err="1"/>
              <a:t>deep</a:t>
            </a:r>
            <a:r>
              <a:rPr lang="ru-RU" dirty="0"/>
              <a:t> </a:t>
            </a:r>
            <a:r>
              <a:rPr lang="ru-RU" dirty="0" err="1"/>
              <a:t>learning</a:t>
            </a:r>
            <a:r>
              <a:rPr lang="ru-RU" dirty="0"/>
              <a:t> и сопутствующего математического аппарата, анализа производительности сетей, </a:t>
            </a:r>
            <a:r>
              <a:rPr lang="ru-RU" dirty="0" err="1"/>
              <a:t>опитмизации</a:t>
            </a:r>
            <a:r>
              <a:rPr lang="ru-RU" dirty="0"/>
              <a:t> работы сетей.  </a:t>
            </a:r>
            <a:endParaRPr lang="ru-RU" dirty="0"/>
          </a:p>
          <a:p>
            <a:r>
              <a:rPr lang="ru-RU" dirty="0" err="1"/>
              <a:t>system</a:t>
            </a:r>
            <a:r>
              <a:rPr lang="ru-RU" dirty="0"/>
              <a:t> </a:t>
            </a:r>
            <a:r>
              <a:rPr lang="ru-RU" dirty="0" err="1"/>
              <a:t>development</a:t>
            </a:r>
            <a:r>
              <a:rPr lang="ru-RU" dirty="0"/>
              <a:t> - разработка и развертывание ПО с использованием компонентов использующих инструментарий глубокого обучения. Знакомство с системными компонентами, понятием виртуализации, сервисной инфраструктуры. </a:t>
            </a:r>
            <a:endParaRPr lang="ru-RU" dirty="0"/>
          </a:p>
          <a:p>
            <a:r>
              <a:rPr lang="ru-RU" dirty="0"/>
              <a:t>4-й семестр  </a:t>
            </a:r>
            <a:endParaRPr lang="ru-RU" dirty="0"/>
          </a:p>
          <a:p>
            <a:r>
              <a:rPr lang="ru-RU" dirty="0"/>
              <a:t>Изучение встраиваемых систем в связке с </a:t>
            </a:r>
            <a:r>
              <a:rPr lang="ru-RU" dirty="0" err="1"/>
              <a:t>DLи</a:t>
            </a:r>
            <a:r>
              <a:rPr lang="ru-RU" dirty="0"/>
              <a:t> CV - (платформы </a:t>
            </a:r>
            <a:r>
              <a:rPr lang="ru-RU" dirty="0" err="1"/>
              <a:t>jetson</a:t>
            </a:r>
            <a:r>
              <a:rPr lang="ru-RU" dirty="0"/>
              <a:t> и т.д.)</a:t>
            </a:r>
            <a:endParaRPr lang="ru-RU" dirty="0"/>
          </a:p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D861DE-9820-A34E-9D6F-B0874821B491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Программа обучения:</a:t>
            </a:r>
            <a:endParaRPr lang="ru-RU" dirty="0"/>
          </a:p>
          <a:p>
            <a:r>
              <a:rPr lang="ru-RU" dirty="0"/>
              <a:t>1 семестр</a:t>
            </a:r>
            <a:endParaRPr lang="ru-RU" dirty="0"/>
          </a:p>
          <a:p>
            <a:r>
              <a:rPr lang="ru-RU" dirty="0"/>
              <a:t>Теория: </a:t>
            </a:r>
            <a:endParaRPr lang="ru-RU" dirty="0"/>
          </a:p>
          <a:p>
            <a:r>
              <a:rPr lang="ru-RU" dirty="0"/>
              <a:t>1) Программирование, общие концепции программирования, история развития вычислительной техники(1 лекция)</a:t>
            </a:r>
            <a:endParaRPr lang="ru-RU" dirty="0"/>
          </a:p>
          <a:p>
            <a:r>
              <a:rPr lang="ru-RU" dirty="0"/>
              <a:t>2) Общие парадигмы программирования или почему нужно сначала думать, а потом писать(0,5 лекции)</a:t>
            </a:r>
            <a:endParaRPr lang="ru-RU" dirty="0"/>
          </a:p>
          <a:p>
            <a:r>
              <a:rPr lang="ru-RU" dirty="0"/>
              <a:t>3) История развития языков программирования(0,5 лекции)</a:t>
            </a:r>
            <a:endParaRPr lang="ru-RU" dirty="0"/>
          </a:p>
          <a:p>
            <a:r>
              <a:rPr lang="ru-RU" dirty="0"/>
              <a:t>4) </a:t>
            </a:r>
            <a:r>
              <a:rPr lang="ru-RU" dirty="0" err="1"/>
              <a:t>Python</a:t>
            </a:r>
            <a:r>
              <a:rPr lang="ru-RU" dirty="0"/>
              <a:t> - первое знакомство с языком. Выполнение программ интерпретатором и пользователем Выполнение программ</a:t>
            </a:r>
            <a:endParaRPr lang="ru-RU" dirty="0"/>
          </a:p>
          <a:p>
            <a:r>
              <a:rPr lang="ru-RU" dirty="0"/>
              <a:t>5) Типы и операции (3 лекции)</a:t>
            </a:r>
            <a:endParaRPr lang="ru-RU" dirty="0"/>
          </a:p>
          <a:p>
            <a:r>
              <a:rPr lang="ru-RU" dirty="0"/>
              <a:t>6) Синтаксис операторов в  </a:t>
            </a:r>
            <a:r>
              <a:rPr lang="ru-RU" dirty="0" err="1"/>
              <a:t>Python</a:t>
            </a:r>
            <a:r>
              <a:rPr lang="ru-RU" dirty="0"/>
              <a:t> (2 лекции)</a:t>
            </a:r>
            <a:endParaRPr lang="ru-RU" dirty="0"/>
          </a:p>
          <a:p>
            <a:r>
              <a:rPr lang="ru-RU" dirty="0"/>
              <a:t>7) Функции в </a:t>
            </a:r>
            <a:r>
              <a:rPr lang="ru-RU" dirty="0" err="1"/>
              <a:t>Python</a:t>
            </a:r>
            <a:r>
              <a:rPr lang="ru-RU" dirty="0"/>
              <a:t>, процедурное программирование (1 лекция)</a:t>
            </a:r>
            <a:endParaRPr lang="ru-RU" dirty="0"/>
          </a:p>
          <a:p>
            <a:r>
              <a:rPr lang="ru-RU" dirty="0"/>
              <a:t>8) Генераторы (1 лекция)</a:t>
            </a:r>
            <a:endParaRPr lang="ru-RU" dirty="0"/>
          </a:p>
          <a:p>
            <a:r>
              <a:rPr lang="ru-RU" dirty="0"/>
              <a:t>9) Модули и пакеты модулей (2 лекции)</a:t>
            </a:r>
            <a:endParaRPr lang="ru-RU" dirty="0"/>
          </a:p>
          <a:p>
            <a:r>
              <a:rPr lang="ru-RU" dirty="0"/>
              <a:t>10) Объектно-ориентированное программирование в </a:t>
            </a:r>
            <a:r>
              <a:rPr lang="ru-RU" dirty="0" err="1"/>
              <a:t>Python</a:t>
            </a:r>
            <a:r>
              <a:rPr lang="ru-RU" dirty="0"/>
              <a:t>(3 лекции)</a:t>
            </a:r>
            <a:endParaRPr lang="ru-RU" dirty="0"/>
          </a:p>
          <a:p>
            <a:r>
              <a:rPr lang="ru-RU" dirty="0"/>
              <a:t>Практика: </a:t>
            </a:r>
            <a:endParaRPr lang="ru-RU" dirty="0"/>
          </a:p>
          <a:p>
            <a:r>
              <a:rPr lang="ru-RU" dirty="0"/>
              <a:t>Лабораторные работы</a:t>
            </a:r>
            <a:endParaRPr lang="ru-RU" dirty="0"/>
          </a:p>
          <a:p>
            <a:r>
              <a:rPr lang="ru-RU" dirty="0"/>
              <a:t>1) типы и операции - 2  часа</a:t>
            </a:r>
            <a:endParaRPr lang="ru-RU" dirty="0"/>
          </a:p>
          <a:p>
            <a:r>
              <a:rPr lang="ru-RU" dirty="0"/>
              <a:t>2) Процедурное программирование - 2 часа</a:t>
            </a:r>
            <a:endParaRPr lang="ru-RU" dirty="0"/>
          </a:p>
          <a:p>
            <a:r>
              <a:rPr lang="ru-RU" dirty="0"/>
              <a:t>3) Генераторы - 4 часа</a:t>
            </a:r>
            <a:endParaRPr lang="ru-RU" dirty="0"/>
          </a:p>
          <a:p>
            <a:r>
              <a:rPr lang="ru-RU" dirty="0"/>
              <a:t>4) Модули и пакеты - 2 часа</a:t>
            </a:r>
            <a:endParaRPr lang="ru-RU" dirty="0"/>
          </a:p>
          <a:p>
            <a:r>
              <a:rPr lang="ru-RU" dirty="0"/>
              <a:t>5) ООП - 6 часов</a:t>
            </a:r>
            <a:endParaRPr lang="ru-RU" dirty="0"/>
          </a:p>
          <a:p>
            <a:r>
              <a:rPr lang="ru-RU" dirty="0"/>
              <a:t>2-й семестр </a:t>
            </a:r>
            <a:endParaRPr lang="ru-RU" dirty="0"/>
          </a:p>
          <a:p>
            <a:r>
              <a:rPr lang="ru-RU" dirty="0"/>
              <a:t>Тематика: углубленное изучение языков программирования, начало работы с системным инструментарием и основными библиотеками машинного обучения и компьютерного зрения </a:t>
            </a:r>
            <a:endParaRPr lang="ru-RU" dirty="0"/>
          </a:p>
          <a:p>
            <a:r>
              <a:rPr lang="ru-RU" dirty="0"/>
              <a:t>30+ часов(теория+ практика)  </a:t>
            </a:r>
            <a:endParaRPr lang="ru-RU" dirty="0"/>
          </a:p>
          <a:p>
            <a:r>
              <a:rPr lang="ru-RU" dirty="0"/>
              <a:t>3-й семестр </a:t>
            </a:r>
            <a:endParaRPr lang="ru-RU" dirty="0"/>
          </a:p>
          <a:p>
            <a:r>
              <a:rPr lang="ru-RU" dirty="0"/>
              <a:t>Разделение на выбор - чистый </a:t>
            </a:r>
            <a:r>
              <a:rPr lang="ru-RU" dirty="0" err="1"/>
              <a:t>data</a:t>
            </a:r>
            <a:r>
              <a:rPr lang="ru-RU" dirty="0"/>
              <a:t> </a:t>
            </a:r>
            <a:r>
              <a:rPr lang="ru-RU" dirty="0" err="1"/>
              <a:t>sciense</a:t>
            </a:r>
            <a:r>
              <a:rPr lang="ru-RU" dirty="0"/>
              <a:t> или </a:t>
            </a:r>
            <a:r>
              <a:rPr lang="ru-RU" dirty="0" err="1"/>
              <a:t>system</a:t>
            </a:r>
            <a:r>
              <a:rPr lang="ru-RU" dirty="0"/>
              <a:t> </a:t>
            </a:r>
            <a:r>
              <a:rPr lang="ru-RU" dirty="0" err="1"/>
              <a:t>development</a:t>
            </a:r>
            <a:r>
              <a:rPr lang="ru-RU" dirty="0"/>
              <a:t>.  </a:t>
            </a:r>
            <a:endParaRPr lang="ru-RU" dirty="0"/>
          </a:p>
          <a:p>
            <a:r>
              <a:rPr lang="ru-RU" dirty="0" err="1"/>
              <a:t>data</a:t>
            </a:r>
            <a:r>
              <a:rPr lang="ru-RU" dirty="0"/>
              <a:t> </a:t>
            </a:r>
            <a:r>
              <a:rPr lang="ru-RU" dirty="0" err="1"/>
              <a:t>sciense</a:t>
            </a:r>
            <a:r>
              <a:rPr lang="ru-RU" dirty="0"/>
              <a:t> - углубленное изучение </a:t>
            </a:r>
            <a:r>
              <a:rPr lang="ru-RU" dirty="0" err="1"/>
              <a:t>deep</a:t>
            </a:r>
            <a:r>
              <a:rPr lang="ru-RU" dirty="0"/>
              <a:t> </a:t>
            </a:r>
            <a:r>
              <a:rPr lang="ru-RU" dirty="0" err="1"/>
              <a:t>learning</a:t>
            </a:r>
            <a:r>
              <a:rPr lang="ru-RU" dirty="0"/>
              <a:t> и сопутствующего математического аппарата, анализа производительности сетей, </a:t>
            </a:r>
            <a:r>
              <a:rPr lang="ru-RU" dirty="0" err="1"/>
              <a:t>опитмизации</a:t>
            </a:r>
            <a:r>
              <a:rPr lang="ru-RU" dirty="0"/>
              <a:t> работы сетей.  </a:t>
            </a:r>
            <a:endParaRPr lang="ru-RU" dirty="0"/>
          </a:p>
          <a:p>
            <a:r>
              <a:rPr lang="ru-RU" dirty="0" err="1"/>
              <a:t>system</a:t>
            </a:r>
            <a:r>
              <a:rPr lang="ru-RU" dirty="0"/>
              <a:t> </a:t>
            </a:r>
            <a:r>
              <a:rPr lang="ru-RU" dirty="0" err="1"/>
              <a:t>development</a:t>
            </a:r>
            <a:r>
              <a:rPr lang="ru-RU" dirty="0"/>
              <a:t> - разработка и развертывание ПО с использованием компонентов использующих инструментарий глубокого обучения. Знакомство с системными компонентами, понятием виртуализации, сервисной инфраструктуры. </a:t>
            </a:r>
            <a:endParaRPr lang="ru-RU" dirty="0"/>
          </a:p>
          <a:p>
            <a:r>
              <a:rPr lang="ru-RU" dirty="0"/>
              <a:t>4-й семестр  </a:t>
            </a:r>
            <a:endParaRPr lang="ru-RU" dirty="0"/>
          </a:p>
          <a:p>
            <a:r>
              <a:rPr lang="ru-RU" dirty="0"/>
              <a:t>Изучение встраиваемых систем в связке с </a:t>
            </a:r>
            <a:r>
              <a:rPr lang="ru-RU" dirty="0" err="1"/>
              <a:t>DLи</a:t>
            </a:r>
            <a:r>
              <a:rPr lang="ru-RU" dirty="0"/>
              <a:t> CV - (платформы </a:t>
            </a:r>
            <a:r>
              <a:rPr lang="ru-RU" dirty="0" err="1"/>
              <a:t>jetson</a:t>
            </a:r>
            <a:r>
              <a:rPr lang="ru-RU" dirty="0"/>
              <a:t> и т.д.)</a:t>
            </a:r>
            <a:endParaRPr lang="ru-RU" dirty="0"/>
          </a:p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D861DE-9820-A34E-9D6F-B0874821B491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Программа обучения:</a:t>
            </a:r>
            <a:endParaRPr lang="ru-RU" dirty="0"/>
          </a:p>
          <a:p>
            <a:r>
              <a:rPr lang="ru-RU" dirty="0"/>
              <a:t>1 семестр</a:t>
            </a:r>
            <a:endParaRPr lang="ru-RU" dirty="0"/>
          </a:p>
          <a:p>
            <a:r>
              <a:rPr lang="ru-RU" dirty="0"/>
              <a:t>Теория: </a:t>
            </a:r>
            <a:endParaRPr lang="ru-RU" dirty="0"/>
          </a:p>
          <a:p>
            <a:r>
              <a:rPr lang="ru-RU" dirty="0"/>
              <a:t>1) Программирование, общие концепции программирования, история развития вычислительной техники(1 лекция)</a:t>
            </a:r>
            <a:endParaRPr lang="ru-RU" dirty="0"/>
          </a:p>
          <a:p>
            <a:r>
              <a:rPr lang="ru-RU" dirty="0"/>
              <a:t>2) Общие парадигмы программирования или почему нужно сначала думать, а потом писать(0,5 лекции)</a:t>
            </a:r>
            <a:endParaRPr lang="ru-RU" dirty="0"/>
          </a:p>
          <a:p>
            <a:r>
              <a:rPr lang="ru-RU" dirty="0"/>
              <a:t>3) История развития языков программирования(0,5 лекции)</a:t>
            </a:r>
            <a:endParaRPr lang="ru-RU" dirty="0"/>
          </a:p>
          <a:p>
            <a:r>
              <a:rPr lang="ru-RU" dirty="0"/>
              <a:t>4) </a:t>
            </a:r>
            <a:r>
              <a:rPr lang="ru-RU" dirty="0" err="1"/>
              <a:t>Python</a:t>
            </a:r>
            <a:r>
              <a:rPr lang="ru-RU" dirty="0"/>
              <a:t> - первое знакомство с языком. Выполнение программ интерпретатором и пользователем Выполнение программ</a:t>
            </a:r>
            <a:endParaRPr lang="ru-RU" dirty="0"/>
          </a:p>
          <a:p>
            <a:r>
              <a:rPr lang="ru-RU" dirty="0"/>
              <a:t>5) Типы и операции (3 лекции)</a:t>
            </a:r>
            <a:endParaRPr lang="ru-RU" dirty="0"/>
          </a:p>
          <a:p>
            <a:r>
              <a:rPr lang="ru-RU" dirty="0"/>
              <a:t>6) Синтаксис операторов в  </a:t>
            </a:r>
            <a:r>
              <a:rPr lang="ru-RU" dirty="0" err="1"/>
              <a:t>Python</a:t>
            </a:r>
            <a:r>
              <a:rPr lang="ru-RU" dirty="0"/>
              <a:t> (2 лекции)</a:t>
            </a:r>
            <a:endParaRPr lang="ru-RU" dirty="0"/>
          </a:p>
          <a:p>
            <a:r>
              <a:rPr lang="ru-RU" dirty="0"/>
              <a:t>7) Функции в </a:t>
            </a:r>
            <a:r>
              <a:rPr lang="ru-RU" dirty="0" err="1"/>
              <a:t>Python</a:t>
            </a:r>
            <a:r>
              <a:rPr lang="ru-RU" dirty="0"/>
              <a:t>, процедурное программирование (1 лекция)</a:t>
            </a:r>
            <a:endParaRPr lang="ru-RU" dirty="0"/>
          </a:p>
          <a:p>
            <a:r>
              <a:rPr lang="ru-RU" dirty="0"/>
              <a:t>8) Генераторы (1 лекция)</a:t>
            </a:r>
            <a:endParaRPr lang="ru-RU" dirty="0"/>
          </a:p>
          <a:p>
            <a:r>
              <a:rPr lang="ru-RU" dirty="0"/>
              <a:t>9) Модули и пакеты модулей (2 лекции)</a:t>
            </a:r>
            <a:endParaRPr lang="ru-RU" dirty="0"/>
          </a:p>
          <a:p>
            <a:r>
              <a:rPr lang="ru-RU" dirty="0"/>
              <a:t>10) Объектно-ориентированное программирование в </a:t>
            </a:r>
            <a:r>
              <a:rPr lang="ru-RU" dirty="0" err="1"/>
              <a:t>Python</a:t>
            </a:r>
            <a:r>
              <a:rPr lang="ru-RU" dirty="0"/>
              <a:t>(3 лекции)</a:t>
            </a:r>
            <a:endParaRPr lang="ru-RU" dirty="0"/>
          </a:p>
          <a:p>
            <a:r>
              <a:rPr lang="ru-RU" dirty="0"/>
              <a:t>Практика: </a:t>
            </a:r>
            <a:endParaRPr lang="ru-RU" dirty="0"/>
          </a:p>
          <a:p>
            <a:r>
              <a:rPr lang="ru-RU" dirty="0"/>
              <a:t>Лабораторные работы</a:t>
            </a:r>
            <a:endParaRPr lang="ru-RU" dirty="0"/>
          </a:p>
          <a:p>
            <a:r>
              <a:rPr lang="ru-RU" dirty="0"/>
              <a:t>1) типы и операции - 2  часа</a:t>
            </a:r>
            <a:endParaRPr lang="ru-RU" dirty="0"/>
          </a:p>
          <a:p>
            <a:r>
              <a:rPr lang="ru-RU" dirty="0"/>
              <a:t>2) Процедурное программирование - 2 часа</a:t>
            </a:r>
            <a:endParaRPr lang="ru-RU" dirty="0"/>
          </a:p>
          <a:p>
            <a:r>
              <a:rPr lang="ru-RU" dirty="0"/>
              <a:t>3) Генераторы - 4 часа</a:t>
            </a:r>
            <a:endParaRPr lang="ru-RU" dirty="0"/>
          </a:p>
          <a:p>
            <a:r>
              <a:rPr lang="ru-RU" dirty="0"/>
              <a:t>4) Модули и пакеты - 2 часа</a:t>
            </a:r>
            <a:endParaRPr lang="ru-RU" dirty="0"/>
          </a:p>
          <a:p>
            <a:r>
              <a:rPr lang="ru-RU" dirty="0"/>
              <a:t>5) ООП - 6 часов</a:t>
            </a:r>
            <a:endParaRPr lang="ru-RU" dirty="0"/>
          </a:p>
          <a:p>
            <a:r>
              <a:rPr lang="ru-RU" dirty="0"/>
              <a:t>2-й семестр </a:t>
            </a:r>
            <a:endParaRPr lang="ru-RU" dirty="0"/>
          </a:p>
          <a:p>
            <a:r>
              <a:rPr lang="ru-RU" dirty="0"/>
              <a:t>Тематика: углубленное изучение языков программирования, начало работы с системным инструментарием и основными библиотеками машинного обучения и компьютерного зрения </a:t>
            </a:r>
            <a:endParaRPr lang="ru-RU" dirty="0"/>
          </a:p>
          <a:p>
            <a:r>
              <a:rPr lang="ru-RU" dirty="0"/>
              <a:t>30+ часов(теория+ практика)  </a:t>
            </a:r>
            <a:endParaRPr lang="ru-RU" dirty="0"/>
          </a:p>
          <a:p>
            <a:r>
              <a:rPr lang="ru-RU" dirty="0"/>
              <a:t>3-й семестр </a:t>
            </a:r>
            <a:endParaRPr lang="ru-RU" dirty="0"/>
          </a:p>
          <a:p>
            <a:r>
              <a:rPr lang="ru-RU" dirty="0"/>
              <a:t>Разделение на выбор - чистый </a:t>
            </a:r>
            <a:r>
              <a:rPr lang="ru-RU" dirty="0" err="1"/>
              <a:t>data</a:t>
            </a:r>
            <a:r>
              <a:rPr lang="ru-RU" dirty="0"/>
              <a:t> </a:t>
            </a:r>
            <a:r>
              <a:rPr lang="ru-RU" dirty="0" err="1"/>
              <a:t>sciense</a:t>
            </a:r>
            <a:r>
              <a:rPr lang="ru-RU" dirty="0"/>
              <a:t> или </a:t>
            </a:r>
            <a:r>
              <a:rPr lang="ru-RU" dirty="0" err="1"/>
              <a:t>system</a:t>
            </a:r>
            <a:r>
              <a:rPr lang="ru-RU" dirty="0"/>
              <a:t> </a:t>
            </a:r>
            <a:r>
              <a:rPr lang="ru-RU" dirty="0" err="1"/>
              <a:t>development</a:t>
            </a:r>
            <a:r>
              <a:rPr lang="ru-RU" dirty="0"/>
              <a:t>.  </a:t>
            </a:r>
            <a:endParaRPr lang="ru-RU" dirty="0"/>
          </a:p>
          <a:p>
            <a:r>
              <a:rPr lang="ru-RU" dirty="0" err="1"/>
              <a:t>data</a:t>
            </a:r>
            <a:r>
              <a:rPr lang="ru-RU" dirty="0"/>
              <a:t> </a:t>
            </a:r>
            <a:r>
              <a:rPr lang="ru-RU" dirty="0" err="1"/>
              <a:t>sciense</a:t>
            </a:r>
            <a:r>
              <a:rPr lang="ru-RU" dirty="0"/>
              <a:t> - углубленное изучение </a:t>
            </a:r>
            <a:r>
              <a:rPr lang="ru-RU" dirty="0" err="1"/>
              <a:t>deep</a:t>
            </a:r>
            <a:r>
              <a:rPr lang="ru-RU" dirty="0"/>
              <a:t> </a:t>
            </a:r>
            <a:r>
              <a:rPr lang="ru-RU" dirty="0" err="1"/>
              <a:t>learning</a:t>
            </a:r>
            <a:r>
              <a:rPr lang="ru-RU" dirty="0"/>
              <a:t> и сопутствующего математического аппарата, анализа производительности сетей, </a:t>
            </a:r>
            <a:r>
              <a:rPr lang="ru-RU" dirty="0" err="1"/>
              <a:t>опитмизации</a:t>
            </a:r>
            <a:r>
              <a:rPr lang="ru-RU" dirty="0"/>
              <a:t> работы сетей.  </a:t>
            </a:r>
            <a:endParaRPr lang="ru-RU" dirty="0"/>
          </a:p>
          <a:p>
            <a:r>
              <a:rPr lang="ru-RU" dirty="0" err="1"/>
              <a:t>system</a:t>
            </a:r>
            <a:r>
              <a:rPr lang="ru-RU" dirty="0"/>
              <a:t> </a:t>
            </a:r>
            <a:r>
              <a:rPr lang="ru-RU" dirty="0" err="1"/>
              <a:t>development</a:t>
            </a:r>
            <a:r>
              <a:rPr lang="ru-RU" dirty="0"/>
              <a:t> - разработка и развертывание ПО с использованием компонентов использующих инструментарий глубокого обучения. Знакомство с системными компонентами, понятием виртуализации, сервисной инфраструктуры. </a:t>
            </a:r>
            <a:endParaRPr lang="ru-RU" dirty="0"/>
          </a:p>
          <a:p>
            <a:r>
              <a:rPr lang="ru-RU" dirty="0"/>
              <a:t>4-й семестр  </a:t>
            </a:r>
            <a:endParaRPr lang="ru-RU" dirty="0"/>
          </a:p>
          <a:p>
            <a:r>
              <a:rPr lang="ru-RU" dirty="0"/>
              <a:t>Изучение встраиваемых систем в связке с </a:t>
            </a:r>
            <a:r>
              <a:rPr lang="ru-RU" dirty="0" err="1"/>
              <a:t>DLи</a:t>
            </a:r>
            <a:r>
              <a:rPr lang="ru-RU" dirty="0"/>
              <a:t> CV - (платформы </a:t>
            </a:r>
            <a:r>
              <a:rPr lang="ru-RU" dirty="0" err="1"/>
              <a:t>jetson</a:t>
            </a:r>
            <a:r>
              <a:rPr lang="ru-RU" dirty="0"/>
              <a:t> и т.д.)</a:t>
            </a:r>
            <a:endParaRPr lang="ru-RU" dirty="0"/>
          </a:p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D861DE-9820-A34E-9D6F-B0874821B491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Программа обучения:</a:t>
            </a:r>
            <a:endParaRPr lang="ru-RU" dirty="0"/>
          </a:p>
          <a:p>
            <a:r>
              <a:rPr lang="ru-RU" dirty="0"/>
              <a:t>1 семестр</a:t>
            </a:r>
            <a:endParaRPr lang="ru-RU" dirty="0"/>
          </a:p>
          <a:p>
            <a:r>
              <a:rPr lang="ru-RU" dirty="0"/>
              <a:t>Теория: </a:t>
            </a:r>
            <a:endParaRPr lang="ru-RU" dirty="0"/>
          </a:p>
          <a:p>
            <a:r>
              <a:rPr lang="ru-RU" dirty="0"/>
              <a:t>1) Программирование, общие концепции программирования, история развития вычислительной техники(1 лекция)</a:t>
            </a:r>
            <a:endParaRPr lang="ru-RU" dirty="0"/>
          </a:p>
          <a:p>
            <a:r>
              <a:rPr lang="ru-RU" dirty="0"/>
              <a:t>2) Общие парадигмы программирования или почему нужно сначала думать, а потом писать(0,5 лекции)</a:t>
            </a:r>
            <a:endParaRPr lang="ru-RU" dirty="0"/>
          </a:p>
          <a:p>
            <a:r>
              <a:rPr lang="ru-RU" dirty="0"/>
              <a:t>3) История развития языков программирования(0,5 лекции)</a:t>
            </a:r>
            <a:endParaRPr lang="ru-RU" dirty="0"/>
          </a:p>
          <a:p>
            <a:r>
              <a:rPr lang="ru-RU" dirty="0"/>
              <a:t>4) </a:t>
            </a:r>
            <a:r>
              <a:rPr lang="ru-RU" dirty="0" err="1"/>
              <a:t>Python</a:t>
            </a:r>
            <a:r>
              <a:rPr lang="ru-RU" dirty="0"/>
              <a:t> - первое знакомство с языком. Выполнение программ интерпретатором и пользователем Выполнение программ</a:t>
            </a:r>
            <a:endParaRPr lang="ru-RU" dirty="0"/>
          </a:p>
          <a:p>
            <a:r>
              <a:rPr lang="ru-RU" dirty="0"/>
              <a:t>5) Типы и операции (3 лекции)</a:t>
            </a:r>
            <a:endParaRPr lang="ru-RU" dirty="0"/>
          </a:p>
          <a:p>
            <a:r>
              <a:rPr lang="ru-RU" dirty="0"/>
              <a:t>6) Синтаксис операторов в  </a:t>
            </a:r>
            <a:r>
              <a:rPr lang="ru-RU" dirty="0" err="1"/>
              <a:t>Python</a:t>
            </a:r>
            <a:r>
              <a:rPr lang="ru-RU" dirty="0"/>
              <a:t> (2 лекции)</a:t>
            </a:r>
            <a:endParaRPr lang="ru-RU" dirty="0"/>
          </a:p>
          <a:p>
            <a:r>
              <a:rPr lang="ru-RU" dirty="0"/>
              <a:t>7) Функции в </a:t>
            </a:r>
            <a:r>
              <a:rPr lang="ru-RU" dirty="0" err="1"/>
              <a:t>Python</a:t>
            </a:r>
            <a:r>
              <a:rPr lang="ru-RU" dirty="0"/>
              <a:t>, процедурное программирование (1 лекция)</a:t>
            </a:r>
            <a:endParaRPr lang="ru-RU" dirty="0"/>
          </a:p>
          <a:p>
            <a:r>
              <a:rPr lang="ru-RU" dirty="0"/>
              <a:t>8) Генераторы (1 лекция)</a:t>
            </a:r>
            <a:endParaRPr lang="ru-RU" dirty="0"/>
          </a:p>
          <a:p>
            <a:r>
              <a:rPr lang="ru-RU" dirty="0"/>
              <a:t>9) Модули и пакеты модулей (2 лекции)</a:t>
            </a:r>
            <a:endParaRPr lang="ru-RU" dirty="0"/>
          </a:p>
          <a:p>
            <a:r>
              <a:rPr lang="ru-RU" dirty="0"/>
              <a:t>10) Объектно-ориентированное программирование в </a:t>
            </a:r>
            <a:r>
              <a:rPr lang="ru-RU" dirty="0" err="1"/>
              <a:t>Python</a:t>
            </a:r>
            <a:r>
              <a:rPr lang="ru-RU" dirty="0"/>
              <a:t>(3 лекции)</a:t>
            </a:r>
            <a:endParaRPr lang="ru-RU" dirty="0"/>
          </a:p>
          <a:p>
            <a:r>
              <a:rPr lang="ru-RU" dirty="0"/>
              <a:t>Практика: </a:t>
            </a:r>
            <a:endParaRPr lang="ru-RU" dirty="0"/>
          </a:p>
          <a:p>
            <a:r>
              <a:rPr lang="ru-RU" dirty="0"/>
              <a:t>Лабораторные работы</a:t>
            </a:r>
            <a:endParaRPr lang="ru-RU" dirty="0"/>
          </a:p>
          <a:p>
            <a:r>
              <a:rPr lang="ru-RU" dirty="0"/>
              <a:t>1) типы и операции - 2  часа</a:t>
            </a:r>
            <a:endParaRPr lang="ru-RU" dirty="0"/>
          </a:p>
          <a:p>
            <a:r>
              <a:rPr lang="ru-RU" dirty="0"/>
              <a:t>2) Процедурное программирование - 2 часа</a:t>
            </a:r>
            <a:endParaRPr lang="ru-RU" dirty="0"/>
          </a:p>
          <a:p>
            <a:r>
              <a:rPr lang="ru-RU" dirty="0"/>
              <a:t>3) Генераторы - 4 часа</a:t>
            </a:r>
            <a:endParaRPr lang="ru-RU" dirty="0"/>
          </a:p>
          <a:p>
            <a:r>
              <a:rPr lang="ru-RU" dirty="0"/>
              <a:t>4) Модули и пакеты - 2 часа</a:t>
            </a:r>
            <a:endParaRPr lang="ru-RU" dirty="0"/>
          </a:p>
          <a:p>
            <a:r>
              <a:rPr lang="ru-RU" dirty="0"/>
              <a:t>5) ООП - 6 часов</a:t>
            </a:r>
            <a:endParaRPr lang="ru-RU" dirty="0"/>
          </a:p>
          <a:p>
            <a:r>
              <a:rPr lang="ru-RU" dirty="0"/>
              <a:t>2-й семестр </a:t>
            </a:r>
            <a:endParaRPr lang="ru-RU" dirty="0"/>
          </a:p>
          <a:p>
            <a:r>
              <a:rPr lang="ru-RU" dirty="0"/>
              <a:t>Тематика: углубленное изучение языков программирования, начало работы с системным инструментарием и основными библиотеками машинного обучения и компьютерного зрения </a:t>
            </a:r>
            <a:endParaRPr lang="ru-RU" dirty="0"/>
          </a:p>
          <a:p>
            <a:r>
              <a:rPr lang="ru-RU" dirty="0"/>
              <a:t>30+ часов(теория+ практика)  </a:t>
            </a:r>
            <a:endParaRPr lang="ru-RU" dirty="0"/>
          </a:p>
          <a:p>
            <a:r>
              <a:rPr lang="ru-RU" dirty="0"/>
              <a:t>3-й семестр </a:t>
            </a:r>
            <a:endParaRPr lang="ru-RU" dirty="0"/>
          </a:p>
          <a:p>
            <a:r>
              <a:rPr lang="ru-RU" dirty="0"/>
              <a:t>Разделение на выбор - чистый </a:t>
            </a:r>
            <a:r>
              <a:rPr lang="ru-RU" dirty="0" err="1"/>
              <a:t>data</a:t>
            </a:r>
            <a:r>
              <a:rPr lang="ru-RU" dirty="0"/>
              <a:t> </a:t>
            </a:r>
            <a:r>
              <a:rPr lang="ru-RU" dirty="0" err="1"/>
              <a:t>sciense</a:t>
            </a:r>
            <a:r>
              <a:rPr lang="ru-RU" dirty="0"/>
              <a:t> или </a:t>
            </a:r>
            <a:r>
              <a:rPr lang="ru-RU" dirty="0" err="1"/>
              <a:t>system</a:t>
            </a:r>
            <a:r>
              <a:rPr lang="ru-RU" dirty="0"/>
              <a:t> </a:t>
            </a:r>
            <a:r>
              <a:rPr lang="ru-RU" dirty="0" err="1"/>
              <a:t>development</a:t>
            </a:r>
            <a:r>
              <a:rPr lang="ru-RU" dirty="0"/>
              <a:t>.  </a:t>
            </a:r>
            <a:endParaRPr lang="ru-RU" dirty="0"/>
          </a:p>
          <a:p>
            <a:r>
              <a:rPr lang="ru-RU" dirty="0" err="1"/>
              <a:t>data</a:t>
            </a:r>
            <a:r>
              <a:rPr lang="ru-RU" dirty="0"/>
              <a:t> </a:t>
            </a:r>
            <a:r>
              <a:rPr lang="ru-RU" dirty="0" err="1"/>
              <a:t>sciense</a:t>
            </a:r>
            <a:r>
              <a:rPr lang="ru-RU" dirty="0"/>
              <a:t> - углубленное изучение </a:t>
            </a:r>
            <a:r>
              <a:rPr lang="ru-RU" dirty="0" err="1"/>
              <a:t>deep</a:t>
            </a:r>
            <a:r>
              <a:rPr lang="ru-RU" dirty="0"/>
              <a:t> </a:t>
            </a:r>
            <a:r>
              <a:rPr lang="ru-RU" dirty="0" err="1"/>
              <a:t>learning</a:t>
            </a:r>
            <a:r>
              <a:rPr lang="ru-RU" dirty="0"/>
              <a:t> и сопутствующего математического аппарата, анализа производительности сетей, </a:t>
            </a:r>
            <a:r>
              <a:rPr lang="ru-RU" dirty="0" err="1"/>
              <a:t>опитмизации</a:t>
            </a:r>
            <a:r>
              <a:rPr lang="ru-RU" dirty="0"/>
              <a:t> работы сетей.  </a:t>
            </a:r>
            <a:endParaRPr lang="ru-RU" dirty="0"/>
          </a:p>
          <a:p>
            <a:r>
              <a:rPr lang="ru-RU" dirty="0" err="1"/>
              <a:t>system</a:t>
            </a:r>
            <a:r>
              <a:rPr lang="ru-RU" dirty="0"/>
              <a:t> </a:t>
            </a:r>
            <a:r>
              <a:rPr lang="ru-RU" dirty="0" err="1"/>
              <a:t>development</a:t>
            </a:r>
            <a:r>
              <a:rPr lang="ru-RU" dirty="0"/>
              <a:t> - разработка и развертывание ПО с использованием компонентов использующих инструментарий глубокого обучения. Знакомство с системными компонентами, понятием виртуализации, сервисной инфраструктуры. </a:t>
            </a:r>
            <a:endParaRPr lang="ru-RU" dirty="0"/>
          </a:p>
          <a:p>
            <a:r>
              <a:rPr lang="ru-RU" dirty="0"/>
              <a:t>4-й семестр  </a:t>
            </a:r>
            <a:endParaRPr lang="ru-RU" dirty="0"/>
          </a:p>
          <a:p>
            <a:r>
              <a:rPr lang="ru-RU" dirty="0"/>
              <a:t>Изучение встраиваемых систем в связке с </a:t>
            </a:r>
            <a:r>
              <a:rPr lang="ru-RU" dirty="0" err="1"/>
              <a:t>DLи</a:t>
            </a:r>
            <a:r>
              <a:rPr lang="ru-RU" dirty="0"/>
              <a:t> CV - (платформы </a:t>
            </a:r>
            <a:r>
              <a:rPr lang="ru-RU" dirty="0" err="1"/>
              <a:t>jetson</a:t>
            </a:r>
            <a:r>
              <a:rPr lang="ru-RU" dirty="0"/>
              <a:t> и т.д.)</a:t>
            </a:r>
            <a:endParaRPr lang="ru-RU" dirty="0"/>
          </a:p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D861DE-9820-A34E-9D6F-B0874821B491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Программа обучения:</a:t>
            </a:r>
            <a:endParaRPr lang="ru-RU" dirty="0"/>
          </a:p>
          <a:p>
            <a:r>
              <a:rPr lang="ru-RU" dirty="0"/>
              <a:t>1 семестр</a:t>
            </a:r>
            <a:endParaRPr lang="ru-RU" dirty="0"/>
          </a:p>
          <a:p>
            <a:r>
              <a:rPr lang="ru-RU" dirty="0"/>
              <a:t>Теория: </a:t>
            </a:r>
            <a:endParaRPr lang="ru-RU" dirty="0"/>
          </a:p>
          <a:p>
            <a:r>
              <a:rPr lang="ru-RU" dirty="0"/>
              <a:t>1) Программирование, общие концепции программирования, история развития вычислительной техники(1 лекция)</a:t>
            </a:r>
            <a:endParaRPr lang="ru-RU" dirty="0"/>
          </a:p>
          <a:p>
            <a:r>
              <a:rPr lang="ru-RU" dirty="0"/>
              <a:t>2) Общие парадигмы программирования или почему нужно сначала думать, а потом писать(0,5 лекции)</a:t>
            </a:r>
            <a:endParaRPr lang="ru-RU" dirty="0"/>
          </a:p>
          <a:p>
            <a:r>
              <a:rPr lang="ru-RU" dirty="0"/>
              <a:t>3) История развития языков программирования(0,5 лекции)</a:t>
            </a:r>
            <a:endParaRPr lang="ru-RU" dirty="0"/>
          </a:p>
          <a:p>
            <a:r>
              <a:rPr lang="ru-RU" dirty="0"/>
              <a:t>4) </a:t>
            </a:r>
            <a:r>
              <a:rPr lang="ru-RU" dirty="0" err="1"/>
              <a:t>Python</a:t>
            </a:r>
            <a:r>
              <a:rPr lang="ru-RU" dirty="0"/>
              <a:t> - первое знакомство с языком. Выполнение программ интерпретатором и пользователем Выполнение программ</a:t>
            </a:r>
            <a:endParaRPr lang="ru-RU" dirty="0"/>
          </a:p>
          <a:p>
            <a:r>
              <a:rPr lang="ru-RU" dirty="0"/>
              <a:t>5) Типы и операции (3 лекции)</a:t>
            </a:r>
            <a:endParaRPr lang="ru-RU" dirty="0"/>
          </a:p>
          <a:p>
            <a:r>
              <a:rPr lang="ru-RU" dirty="0"/>
              <a:t>6) Синтаксис операторов в  </a:t>
            </a:r>
            <a:r>
              <a:rPr lang="ru-RU" dirty="0" err="1"/>
              <a:t>Python</a:t>
            </a:r>
            <a:r>
              <a:rPr lang="ru-RU" dirty="0"/>
              <a:t> (2 лекции)</a:t>
            </a:r>
            <a:endParaRPr lang="ru-RU" dirty="0"/>
          </a:p>
          <a:p>
            <a:r>
              <a:rPr lang="ru-RU" dirty="0"/>
              <a:t>7) Функции в </a:t>
            </a:r>
            <a:r>
              <a:rPr lang="ru-RU" dirty="0" err="1"/>
              <a:t>Python</a:t>
            </a:r>
            <a:r>
              <a:rPr lang="ru-RU" dirty="0"/>
              <a:t>, процедурное программирование (1 лекция)</a:t>
            </a:r>
            <a:endParaRPr lang="ru-RU" dirty="0"/>
          </a:p>
          <a:p>
            <a:r>
              <a:rPr lang="ru-RU" dirty="0"/>
              <a:t>8) Генераторы (1 лекция)</a:t>
            </a:r>
            <a:endParaRPr lang="ru-RU" dirty="0"/>
          </a:p>
          <a:p>
            <a:r>
              <a:rPr lang="ru-RU" dirty="0"/>
              <a:t>9) Модули и пакеты модулей (2 лекции)</a:t>
            </a:r>
            <a:endParaRPr lang="ru-RU" dirty="0"/>
          </a:p>
          <a:p>
            <a:r>
              <a:rPr lang="ru-RU" dirty="0"/>
              <a:t>10) Объектно-ориентированное программирование в </a:t>
            </a:r>
            <a:r>
              <a:rPr lang="ru-RU" dirty="0" err="1"/>
              <a:t>Python</a:t>
            </a:r>
            <a:r>
              <a:rPr lang="ru-RU" dirty="0"/>
              <a:t>(3 лекции)</a:t>
            </a:r>
            <a:endParaRPr lang="ru-RU" dirty="0"/>
          </a:p>
          <a:p>
            <a:r>
              <a:rPr lang="ru-RU" dirty="0"/>
              <a:t>Практика: </a:t>
            </a:r>
            <a:endParaRPr lang="ru-RU" dirty="0"/>
          </a:p>
          <a:p>
            <a:r>
              <a:rPr lang="ru-RU" dirty="0"/>
              <a:t>Лабораторные работы</a:t>
            </a:r>
            <a:endParaRPr lang="ru-RU" dirty="0"/>
          </a:p>
          <a:p>
            <a:r>
              <a:rPr lang="ru-RU" dirty="0"/>
              <a:t>1) типы и операции - 2  часа</a:t>
            </a:r>
            <a:endParaRPr lang="ru-RU" dirty="0"/>
          </a:p>
          <a:p>
            <a:r>
              <a:rPr lang="ru-RU" dirty="0"/>
              <a:t>2) Процедурное программирование - 2 часа</a:t>
            </a:r>
            <a:endParaRPr lang="ru-RU" dirty="0"/>
          </a:p>
          <a:p>
            <a:r>
              <a:rPr lang="ru-RU" dirty="0"/>
              <a:t>3) Генераторы - 4 часа</a:t>
            </a:r>
            <a:endParaRPr lang="ru-RU" dirty="0"/>
          </a:p>
          <a:p>
            <a:r>
              <a:rPr lang="ru-RU" dirty="0"/>
              <a:t>4) Модули и пакеты - 2 часа</a:t>
            </a:r>
            <a:endParaRPr lang="ru-RU" dirty="0"/>
          </a:p>
          <a:p>
            <a:r>
              <a:rPr lang="ru-RU" dirty="0"/>
              <a:t>5) ООП - 6 часов</a:t>
            </a:r>
            <a:endParaRPr lang="ru-RU" dirty="0"/>
          </a:p>
          <a:p>
            <a:r>
              <a:rPr lang="ru-RU" dirty="0"/>
              <a:t>2-й семестр </a:t>
            </a:r>
            <a:endParaRPr lang="ru-RU" dirty="0"/>
          </a:p>
          <a:p>
            <a:r>
              <a:rPr lang="ru-RU" dirty="0"/>
              <a:t>Тематика: углубленное изучение языков программирования, начало работы с системным инструментарием и основными библиотеками машинного обучения и компьютерного зрения </a:t>
            </a:r>
            <a:endParaRPr lang="ru-RU" dirty="0"/>
          </a:p>
          <a:p>
            <a:r>
              <a:rPr lang="ru-RU" dirty="0"/>
              <a:t>30+ часов(теория+ практика)  </a:t>
            </a:r>
            <a:endParaRPr lang="ru-RU" dirty="0"/>
          </a:p>
          <a:p>
            <a:r>
              <a:rPr lang="ru-RU" dirty="0"/>
              <a:t>3-й семестр </a:t>
            </a:r>
            <a:endParaRPr lang="ru-RU" dirty="0"/>
          </a:p>
          <a:p>
            <a:r>
              <a:rPr lang="ru-RU" dirty="0"/>
              <a:t>Разделение на выбор - чистый </a:t>
            </a:r>
            <a:r>
              <a:rPr lang="ru-RU" dirty="0" err="1"/>
              <a:t>data</a:t>
            </a:r>
            <a:r>
              <a:rPr lang="ru-RU" dirty="0"/>
              <a:t> </a:t>
            </a:r>
            <a:r>
              <a:rPr lang="ru-RU" dirty="0" err="1"/>
              <a:t>sciense</a:t>
            </a:r>
            <a:r>
              <a:rPr lang="ru-RU" dirty="0"/>
              <a:t> или </a:t>
            </a:r>
            <a:r>
              <a:rPr lang="ru-RU" dirty="0" err="1"/>
              <a:t>system</a:t>
            </a:r>
            <a:r>
              <a:rPr lang="ru-RU" dirty="0"/>
              <a:t> </a:t>
            </a:r>
            <a:r>
              <a:rPr lang="ru-RU" dirty="0" err="1"/>
              <a:t>development</a:t>
            </a:r>
            <a:r>
              <a:rPr lang="ru-RU" dirty="0"/>
              <a:t>.  </a:t>
            </a:r>
            <a:endParaRPr lang="ru-RU" dirty="0"/>
          </a:p>
          <a:p>
            <a:r>
              <a:rPr lang="ru-RU" dirty="0" err="1"/>
              <a:t>data</a:t>
            </a:r>
            <a:r>
              <a:rPr lang="ru-RU" dirty="0"/>
              <a:t> </a:t>
            </a:r>
            <a:r>
              <a:rPr lang="ru-RU" dirty="0" err="1"/>
              <a:t>sciense</a:t>
            </a:r>
            <a:r>
              <a:rPr lang="ru-RU" dirty="0"/>
              <a:t> - углубленное изучение </a:t>
            </a:r>
            <a:r>
              <a:rPr lang="ru-RU" dirty="0" err="1"/>
              <a:t>deep</a:t>
            </a:r>
            <a:r>
              <a:rPr lang="ru-RU" dirty="0"/>
              <a:t> </a:t>
            </a:r>
            <a:r>
              <a:rPr lang="ru-RU" dirty="0" err="1"/>
              <a:t>learning</a:t>
            </a:r>
            <a:r>
              <a:rPr lang="ru-RU" dirty="0"/>
              <a:t> и сопутствующего математического аппарата, анализа производительности сетей, </a:t>
            </a:r>
            <a:r>
              <a:rPr lang="ru-RU" dirty="0" err="1"/>
              <a:t>опитмизации</a:t>
            </a:r>
            <a:r>
              <a:rPr lang="ru-RU" dirty="0"/>
              <a:t> работы сетей.  </a:t>
            </a:r>
            <a:endParaRPr lang="ru-RU" dirty="0"/>
          </a:p>
          <a:p>
            <a:r>
              <a:rPr lang="ru-RU" dirty="0" err="1"/>
              <a:t>system</a:t>
            </a:r>
            <a:r>
              <a:rPr lang="ru-RU" dirty="0"/>
              <a:t> </a:t>
            </a:r>
            <a:r>
              <a:rPr lang="ru-RU" dirty="0" err="1"/>
              <a:t>development</a:t>
            </a:r>
            <a:r>
              <a:rPr lang="ru-RU" dirty="0"/>
              <a:t> - разработка и развертывание ПО с использованием компонентов использующих инструментарий глубокого обучения. Знакомство с системными компонентами, понятием виртуализации, сервисной инфраструктуры. </a:t>
            </a:r>
            <a:endParaRPr lang="ru-RU" dirty="0"/>
          </a:p>
          <a:p>
            <a:r>
              <a:rPr lang="ru-RU" dirty="0"/>
              <a:t>4-й семестр  </a:t>
            </a:r>
            <a:endParaRPr lang="ru-RU" dirty="0"/>
          </a:p>
          <a:p>
            <a:r>
              <a:rPr lang="ru-RU" dirty="0"/>
              <a:t>Изучение встраиваемых систем в связке с </a:t>
            </a:r>
            <a:r>
              <a:rPr lang="ru-RU" dirty="0" err="1"/>
              <a:t>DLи</a:t>
            </a:r>
            <a:r>
              <a:rPr lang="ru-RU" dirty="0"/>
              <a:t> CV - (платформы </a:t>
            </a:r>
            <a:r>
              <a:rPr lang="ru-RU" dirty="0" err="1"/>
              <a:t>jetson</a:t>
            </a:r>
            <a:r>
              <a:rPr lang="ru-RU" dirty="0"/>
              <a:t> и т.д.)</a:t>
            </a:r>
            <a:endParaRPr lang="ru-RU" dirty="0"/>
          </a:p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D861DE-9820-A34E-9D6F-B0874821B491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Программа обучения:</a:t>
            </a:r>
            <a:endParaRPr lang="ru-RU" dirty="0"/>
          </a:p>
          <a:p>
            <a:r>
              <a:rPr lang="ru-RU" dirty="0"/>
              <a:t>1 семестр</a:t>
            </a:r>
            <a:endParaRPr lang="ru-RU" dirty="0"/>
          </a:p>
          <a:p>
            <a:r>
              <a:rPr lang="ru-RU" dirty="0"/>
              <a:t>Теория: </a:t>
            </a:r>
            <a:endParaRPr lang="ru-RU" dirty="0"/>
          </a:p>
          <a:p>
            <a:r>
              <a:rPr lang="ru-RU" dirty="0"/>
              <a:t>1) Программирование, общие концепции программирования, история развития вычислительной техники(1 лекция)</a:t>
            </a:r>
            <a:endParaRPr lang="ru-RU" dirty="0"/>
          </a:p>
          <a:p>
            <a:r>
              <a:rPr lang="ru-RU" dirty="0"/>
              <a:t>2) Общие парадигмы программирования или почему нужно сначала думать, а потом писать(0,5 лекции)</a:t>
            </a:r>
            <a:endParaRPr lang="ru-RU" dirty="0"/>
          </a:p>
          <a:p>
            <a:r>
              <a:rPr lang="ru-RU" dirty="0"/>
              <a:t>3) История развития языков программирования(0,5 лекции)</a:t>
            </a:r>
            <a:endParaRPr lang="ru-RU" dirty="0"/>
          </a:p>
          <a:p>
            <a:r>
              <a:rPr lang="ru-RU" dirty="0"/>
              <a:t>4) </a:t>
            </a:r>
            <a:r>
              <a:rPr lang="ru-RU" dirty="0" err="1"/>
              <a:t>Python</a:t>
            </a:r>
            <a:r>
              <a:rPr lang="ru-RU" dirty="0"/>
              <a:t> - первое знакомство с языком. Выполнение программ интерпретатором и пользователем Выполнение программ</a:t>
            </a:r>
            <a:endParaRPr lang="ru-RU" dirty="0"/>
          </a:p>
          <a:p>
            <a:r>
              <a:rPr lang="ru-RU" dirty="0"/>
              <a:t>5) Типы и операции (3 лекции)</a:t>
            </a:r>
            <a:endParaRPr lang="ru-RU" dirty="0"/>
          </a:p>
          <a:p>
            <a:r>
              <a:rPr lang="ru-RU" dirty="0"/>
              <a:t>6) Синтаксис операторов в  </a:t>
            </a:r>
            <a:r>
              <a:rPr lang="ru-RU" dirty="0" err="1"/>
              <a:t>Python</a:t>
            </a:r>
            <a:r>
              <a:rPr lang="ru-RU" dirty="0"/>
              <a:t> (2 лекции)</a:t>
            </a:r>
            <a:endParaRPr lang="ru-RU" dirty="0"/>
          </a:p>
          <a:p>
            <a:r>
              <a:rPr lang="ru-RU" dirty="0"/>
              <a:t>7) Функции в </a:t>
            </a:r>
            <a:r>
              <a:rPr lang="ru-RU" dirty="0" err="1"/>
              <a:t>Python</a:t>
            </a:r>
            <a:r>
              <a:rPr lang="ru-RU" dirty="0"/>
              <a:t>, процедурное программирование (1 лекция)</a:t>
            </a:r>
            <a:endParaRPr lang="ru-RU" dirty="0"/>
          </a:p>
          <a:p>
            <a:r>
              <a:rPr lang="ru-RU" dirty="0"/>
              <a:t>8) Генераторы (1 лекция)</a:t>
            </a:r>
            <a:endParaRPr lang="ru-RU" dirty="0"/>
          </a:p>
          <a:p>
            <a:r>
              <a:rPr lang="ru-RU" dirty="0"/>
              <a:t>9) Модули и пакеты модулей (2 лекции)</a:t>
            </a:r>
            <a:endParaRPr lang="ru-RU" dirty="0"/>
          </a:p>
          <a:p>
            <a:r>
              <a:rPr lang="ru-RU" dirty="0"/>
              <a:t>10) Объектно-ориентированное программирование в </a:t>
            </a:r>
            <a:r>
              <a:rPr lang="ru-RU" dirty="0" err="1"/>
              <a:t>Python</a:t>
            </a:r>
            <a:r>
              <a:rPr lang="ru-RU" dirty="0"/>
              <a:t>(3 лекции)</a:t>
            </a:r>
            <a:endParaRPr lang="ru-RU" dirty="0"/>
          </a:p>
          <a:p>
            <a:r>
              <a:rPr lang="ru-RU" dirty="0"/>
              <a:t>Практика: </a:t>
            </a:r>
            <a:endParaRPr lang="ru-RU" dirty="0"/>
          </a:p>
          <a:p>
            <a:r>
              <a:rPr lang="ru-RU" dirty="0"/>
              <a:t>Лабораторные работы</a:t>
            </a:r>
            <a:endParaRPr lang="ru-RU" dirty="0"/>
          </a:p>
          <a:p>
            <a:r>
              <a:rPr lang="ru-RU" dirty="0"/>
              <a:t>1) типы и операции - 2  часа</a:t>
            </a:r>
            <a:endParaRPr lang="ru-RU" dirty="0"/>
          </a:p>
          <a:p>
            <a:r>
              <a:rPr lang="ru-RU" dirty="0"/>
              <a:t>2) Процедурное программирование - 2 часа</a:t>
            </a:r>
            <a:endParaRPr lang="ru-RU" dirty="0"/>
          </a:p>
          <a:p>
            <a:r>
              <a:rPr lang="ru-RU" dirty="0"/>
              <a:t>3) Генераторы - 4 часа</a:t>
            </a:r>
            <a:endParaRPr lang="ru-RU" dirty="0"/>
          </a:p>
          <a:p>
            <a:r>
              <a:rPr lang="ru-RU" dirty="0"/>
              <a:t>4) Модули и пакеты - 2 часа</a:t>
            </a:r>
            <a:endParaRPr lang="ru-RU" dirty="0"/>
          </a:p>
          <a:p>
            <a:r>
              <a:rPr lang="ru-RU" dirty="0"/>
              <a:t>5) ООП - 6 часов</a:t>
            </a:r>
            <a:endParaRPr lang="ru-RU" dirty="0"/>
          </a:p>
          <a:p>
            <a:r>
              <a:rPr lang="ru-RU" dirty="0"/>
              <a:t>2-й семестр </a:t>
            </a:r>
            <a:endParaRPr lang="ru-RU" dirty="0"/>
          </a:p>
          <a:p>
            <a:r>
              <a:rPr lang="ru-RU" dirty="0"/>
              <a:t>Тематика: углубленное изучение языков программирования, начало работы с системным инструментарием и основными библиотеками машинного обучения и компьютерного зрения </a:t>
            </a:r>
            <a:endParaRPr lang="ru-RU" dirty="0"/>
          </a:p>
          <a:p>
            <a:r>
              <a:rPr lang="ru-RU" dirty="0"/>
              <a:t>30+ часов(теория+ практика)  </a:t>
            </a:r>
            <a:endParaRPr lang="ru-RU" dirty="0"/>
          </a:p>
          <a:p>
            <a:r>
              <a:rPr lang="ru-RU" dirty="0"/>
              <a:t>3-й семестр </a:t>
            </a:r>
            <a:endParaRPr lang="ru-RU" dirty="0"/>
          </a:p>
          <a:p>
            <a:r>
              <a:rPr lang="ru-RU" dirty="0"/>
              <a:t>Разделение на выбор - чистый </a:t>
            </a:r>
            <a:r>
              <a:rPr lang="ru-RU" dirty="0" err="1"/>
              <a:t>data</a:t>
            </a:r>
            <a:r>
              <a:rPr lang="ru-RU" dirty="0"/>
              <a:t> </a:t>
            </a:r>
            <a:r>
              <a:rPr lang="ru-RU" dirty="0" err="1"/>
              <a:t>sciense</a:t>
            </a:r>
            <a:r>
              <a:rPr lang="ru-RU" dirty="0"/>
              <a:t> или </a:t>
            </a:r>
            <a:r>
              <a:rPr lang="ru-RU" dirty="0" err="1"/>
              <a:t>system</a:t>
            </a:r>
            <a:r>
              <a:rPr lang="ru-RU" dirty="0"/>
              <a:t> </a:t>
            </a:r>
            <a:r>
              <a:rPr lang="ru-RU" dirty="0" err="1"/>
              <a:t>development</a:t>
            </a:r>
            <a:r>
              <a:rPr lang="ru-RU" dirty="0"/>
              <a:t>.  </a:t>
            </a:r>
            <a:endParaRPr lang="ru-RU" dirty="0"/>
          </a:p>
          <a:p>
            <a:r>
              <a:rPr lang="ru-RU" dirty="0" err="1"/>
              <a:t>data</a:t>
            </a:r>
            <a:r>
              <a:rPr lang="ru-RU" dirty="0"/>
              <a:t> </a:t>
            </a:r>
            <a:r>
              <a:rPr lang="ru-RU" dirty="0" err="1"/>
              <a:t>sciense</a:t>
            </a:r>
            <a:r>
              <a:rPr lang="ru-RU" dirty="0"/>
              <a:t> - углубленное изучение </a:t>
            </a:r>
            <a:r>
              <a:rPr lang="ru-RU" dirty="0" err="1"/>
              <a:t>deep</a:t>
            </a:r>
            <a:r>
              <a:rPr lang="ru-RU" dirty="0"/>
              <a:t> </a:t>
            </a:r>
            <a:r>
              <a:rPr lang="ru-RU" dirty="0" err="1"/>
              <a:t>learning</a:t>
            </a:r>
            <a:r>
              <a:rPr lang="ru-RU" dirty="0"/>
              <a:t> и сопутствующего математического аппарата, анализа производительности сетей, </a:t>
            </a:r>
            <a:r>
              <a:rPr lang="ru-RU" dirty="0" err="1"/>
              <a:t>опитмизации</a:t>
            </a:r>
            <a:r>
              <a:rPr lang="ru-RU" dirty="0"/>
              <a:t> работы сетей.  </a:t>
            </a:r>
            <a:endParaRPr lang="ru-RU" dirty="0"/>
          </a:p>
          <a:p>
            <a:r>
              <a:rPr lang="ru-RU" dirty="0" err="1"/>
              <a:t>system</a:t>
            </a:r>
            <a:r>
              <a:rPr lang="ru-RU" dirty="0"/>
              <a:t> </a:t>
            </a:r>
            <a:r>
              <a:rPr lang="ru-RU" dirty="0" err="1"/>
              <a:t>development</a:t>
            </a:r>
            <a:r>
              <a:rPr lang="ru-RU" dirty="0"/>
              <a:t> - разработка и развертывание ПО с использованием компонентов использующих инструментарий глубокого обучения. Знакомство с системными компонентами, понятием виртуализации, сервисной инфраструктуры. </a:t>
            </a:r>
            <a:endParaRPr lang="ru-RU" dirty="0"/>
          </a:p>
          <a:p>
            <a:r>
              <a:rPr lang="ru-RU" dirty="0"/>
              <a:t>4-й семестр  </a:t>
            </a:r>
            <a:endParaRPr lang="ru-RU" dirty="0"/>
          </a:p>
          <a:p>
            <a:r>
              <a:rPr lang="ru-RU" dirty="0"/>
              <a:t>Изучение встраиваемых систем в связке с </a:t>
            </a:r>
            <a:r>
              <a:rPr lang="ru-RU" dirty="0" err="1"/>
              <a:t>DLи</a:t>
            </a:r>
            <a:r>
              <a:rPr lang="ru-RU" dirty="0"/>
              <a:t> CV - (платформы </a:t>
            </a:r>
            <a:r>
              <a:rPr lang="ru-RU" dirty="0" err="1"/>
              <a:t>jetson</a:t>
            </a:r>
            <a:r>
              <a:rPr lang="ru-RU" dirty="0"/>
              <a:t> и т.д.)</a:t>
            </a:r>
            <a:endParaRPr lang="ru-RU" dirty="0"/>
          </a:p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D861DE-9820-A34E-9D6F-B0874821B491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Программа обучения:</a:t>
            </a:r>
            <a:endParaRPr lang="ru-RU" dirty="0"/>
          </a:p>
          <a:p>
            <a:r>
              <a:rPr lang="ru-RU" dirty="0"/>
              <a:t>1 семестр</a:t>
            </a:r>
            <a:endParaRPr lang="ru-RU" dirty="0"/>
          </a:p>
          <a:p>
            <a:r>
              <a:rPr lang="ru-RU" dirty="0"/>
              <a:t>Теория: </a:t>
            </a:r>
            <a:endParaRPr lang="ru-RU" dirty="0"/>
          </a:p>
          <a:p>
            <a:r>
              <a:rPr lang="ru-RU" dirty="0"/>
              <a:t>1) Программирование, общие концепции программирования, история развития вычислительной техники(1 лекция)</a:t>
            </a:r>
            <a:endParaRPr lang="ru-RU" dirty="0"/>
          </a:p>
          <a:p>
            <a:r>
              <a:rPr lang="ru-RU" dirty="0"/>
              <a:t>2) Общие парадигмы программирования или почему нужно сначала думать, а потом писать(0,5 лекции)</a:t>
            </a:r>
            <a:endParaRPr lang="ru-RU" dirty="0"/>
          </a:p>
          <a:p>
            <a:r>
              <a:rPr lang="ru-RU" dirty="0"/>
              <a:t>3) История развития языков программирования(0,5 лекции)</a:t>
            </a:r>
            <a:endParaRPr lang="ru-RU" dirty="0"/>
          </a:p>
          <a:p>
            <a:r>
              <a:rPr lang="ru-RU" dirty="0"/>
              <a:t>4) </a:t>
            </a:r>
            <a:r>
              <a:rPr lang="ru-RU" dirty="0" err="1"/>
              <a:t>Python</a:t>
            </a:r>
            <a:r>
              <a:rPr lang="ru-RU" dirty="0"/>
              <a:t> - первое знакомство с языком. Выполнение программ интерпретатором и пользователем Выполнение программ</a:t>
            </a:r>
            <a:endParaRPr lang="ru-RU" dirty="0"/>
          </a:p>
          <a:p>
            <a:r>
              <a:rPr lang="ru-RU" dirty="0"/>
              <a:t>5) Типы и операции (3 лекции)</a:t>
            </a:r>
            <a:endParaRPr lang="ru-RU" dirty="0"/>
          </a:p>
          <a:p>
            <a:r>
              <a:rPr lang="ru-RU" dirty="0"/>
              <a:t>6) Синтаксис операторов в  </a:t>
            </a:r>
            <a:r>
              <a:rPr lang="ru-RU" dirty="0" err="1"/>
              <a:t>Python</a:t>
            </a:r>
            <a:r>
              <a:rPr lang="ru-RU" dirty="0"/>
              <a:t> (2 лекции)</a:t>
            </a:r>
            <a:endParaRPr lang="ru-RU" dirty="0"/>
          </a:p>
          <a:p>
            <a:r>
              <a:rPr lang="ru-RU" dirty="0"/>
              <a:t>7) Функции в </a:t>
            </a:r>
            <a:r>
              <a:rPr lang="ru-RU" dirty="0" err="1"/>
              <a:t>Python</a:t>
            </a:r>
            <a:r>
              <a:rPr lang="ru-RU" dirty="0"/>
              <a:t>, процедурное программирование (1 лекция)</a:t>
            </a:r>
            <a:endParaRPr lang="ru-RU" dirty="0"/>
          </a:p>
          <a:p>
            <a:r>
              <a:rPr lang="ru-RU" dirty="0"/>
              <a:t>8) Генераторы (1 лекция)</a:t>
            </a:r>
            <a:endParaRPr lang="ru-RU" dirty="0"/>
          </a:p>
          <a:p>
            <a:r>
              <a:rPr lang="ru-RU" dirty="0"/>
              <a:t>9) Модули и пакеты модулей (2 лекции)</a:t>
            </a:r>
            <a:endParaRPr lang="ru-RU" dirty="0"/>
          </a:p>
          <a:p>
            <a:r>
              <a:rPr lang="ru-RU" dirty="0"/>
              <a:t>10) Объектно-ориентированное программирование в </a:t>
            </a:r>
            <a:r>
              <a:rPr lang="ru-RU" dirty="0" err="1"/>
              <a:t>Python</a:t>
            </a:r>
            <a:r>
              <a:rPr lang="ru-RU" dirty="0"/>
              <a:t>(3 лекции)</a:t>
            </a:r>
            <a:endParaRPr lang="ru-RU" dirty="0"/>
          </a:p>
          <a:p>
            <a:r>
              <a:rPr lang="ru-RU" dirty="0"/>
              <a:t>Практика: </a:t>
            </a:r>
            <a:endParaRPr lang="ru-RU" dirty="0"/>
          </a:p>
          <a:p>
            <a:r>
              <a:rPr lang="ru-RU" dirty="0"/>
              <a:t>Лабораторные работы</a:t>
            </a:r>
            <a:endParaRPr lang="ru-RU" dirty="0"/>
          </a:p>
          <a:p>
            <a:r>
              <a:rPr lang="ru-RU" dirty="0"/>
              <a:t>1) типы и операции - 2  часа</a:t>
            </a:r>
            <a:endParaRPr lang="ru-RU" dirty="0"/>
          </a:p>
          <a:p>
            <a:r>
              <a:rPr lang="ru-RU" dirty="0"/>
              <a:t>2) Процедурное программирование - 2 часа</a:t>
            </a:r>
            <a:endParaRPr lang="ru-RU" dirty="0"/>
          </a:p>
          <a:p>
            <a:r>
              <a:rPr lang="ru-RU" dirty="0"/>
              <a:t>3) Генераторы - 4 часа</a:t>
            </a:r>
            <a:endParaRPr lang="ru-RU" dirty="0"/>
          </a:p>
          <a:p>
            <a:r>
              <a:rPr lang="ru-RU" dirty="0"/>
              <a:t>4) Модули и пакеты - 2 часа</a:t>
            </a:r>
            <a:endParaRPr lang="ru-RU" dirty="0"/>
          </a:p>
          <a:p>
            <a:r>
              <a:rPr lang="ru-RU" dirty="0"/>
              <a:t>5) ООП - 6 часов</a:t>
            </a:r>
            <a:endParaRPr lang="ru-RU" dirty="0"/>
          </a:p>
          <a:p>
            <a:r>
              <a:rPr lang="ru-RU" dirty="0"/>
              <a:t>2-й семестр </a:t>
            </a:r>
            <a:endParaRPr lang="ru-RU" dirty="0"/>
          </a:p>
          <a:p>
            <a:r>
              <a:rPr lang="ru-RU" dirty="0"/>
              <a:t>Тематика: углубленное изучение языков программирования, начало работы с системным инструментарием и основными библиотеками машинного обучения и компьютерного зрения </a:t>
            </a:r>
            <a:endParaRPr lang="ru-RU" dirty="0"/>
          </a:p>
          <a:p>
            <a:r>
              <a:rPr lang="ru-RU" dirty="0"/>
              <a:t>30+ часов(теория+ практика)  </a:t>
            </a:r>
            <a:endParaRPr lang="ru-RU" dirty="0"/>
          </a:p>
          <a:p>
            <a:r>
              <a:rPr lang="ru-RU" dirty="0"/>
              <a:t>3-й семестр </a:t>
            </a:r>
            <a:endParaRPr lang="ru-RU" dirty="0"/>
          </a:p>
          <a:p>
            <a:r>
              <a:rPr lang="ru-RU" dirty="0"/>
              <a:t>Разделение на выбор - чистый </a:t>
            </a:r>
            <a:r>
              <a:rPr lang="ru-RU" dirty="0" err="1"/>
              <a:t>data</a:t>
            </a:r>
            <a:r>
              <a:rPr lang="ru-RU" dirty="0"/>
              <a:t> </a:t>
            </a:r>
            <a:r>
              <a:rPr lang="ru-RU" dirty="0" err="1"/>
              <a:t>sciense</a:t>
            </a:r>
            <a:r>
              <a:rPr lang="ru-RU" dirty="0"/>
              <a:t> или </a:t>
            </a:r>
            <a:r>
              <a:rPr lang="ru-RU" dirty="0" err="1"/>
              <a:t>system</a:t>
            </a:r>
            <a:r>
              <a:rPr lang="ru-RU" dirty="0"/>
              <a:t> </a:t>
            </a:r>
            <a:r>
              <a:rPr lang="ru-RU" dirty="0" err="1"/>
              <a:t>development</a:t>
            </a:r>
            <a:r>
              <a:rPr lang="ru-RU" dirty="0"/>
              <a:t>.  </a:t>
            </a:r>
            <a:endParaRPr lang="ru-RU" dirty="0"/>
          </a:p>
          <a:p>
            <a:r>
              <a:rPr lang="ru-RU" dirty="0" err="1"/>
              <a:t>data</a:t>
            </a:r>
            <a:r>
              <a:rPr lang="ru-RU" dirty="0"/>
              <a:t> </a:t>
            </a:r>
            <a:r>
              <a:rPr lang="ru-RU" dirty="0" err="1"/>
              <a:t>sciense</a:t>
            </a:r>
            <a:r>
              <a:rPr lang="ru-RU" dirty="0"/>
              <a:t> - углубленное изучение </a:t>
            </a:r>
            <a:r>
              <a:rPr lang="ru-RU" dirty="0" err="1"/>
              <a:t>deep</a:t>
            </a:r>
            <a:r>
              <a:rPr lang="ru-RU" dirty="0"/>
              <a:t> </a:t>
            </a:r>
            <a:r>
              <a:rPr lang="ru-RU" dirty="0" err="1"/>
              <a:t>learning</a:t>
            </a:r>
            <a:r>
              <a:rPr lang="ru-RU" dirty="0"/>
              <a:t> и сопутствующего математического аппарата, анализа производительности сетей, </a:t>
            </a:r>
            <a:r>
              <a:rPr lang="ru-RU" dirty="0" err="1"/>
              <a:t>опитмизации</a:t>
            </a:r>
            <a:r>
              <a:rPr lang="ru-RU" dirty="0"/>
              <a:t> работы сетей.  </a:t>
            </a:r>
            <a:endParaRPr lang="ru-RU" dirty="0"/>
          </a:p>
          <a:p>
            <a:r>
              <a:rPr lang="ru-RU" dirty="0" err="1"/>
              <a:t>system</a:t>
            </a:r>
            <a:r>
              <a:rPr lang="ru-RU" dirty="0"/>
              <a:t> </a:t>
            </a:r>
            <a:r>
              <a:rPr lang="ru-RU" dirty="0" err="1"/>
              <a:t>development</a:t>
            </a:r>
            <a:r>
              <a:rPr lang="ru-RU" dirty="0"/>
              <a:t> - разработка и развертывание ПО с использованием компонентов использующих инструментарий глубокого обучения. Знакомство с системными компонентами, понятием виртуализации, сервисной инфраструктуры. </a:t>
            </a:r>
            <a:endParaRPr lang="ru-RU" dirty="0"/>
          </a:p>
          <a:p>
            <a:r>
              <a:rPr lang="ru-RU" dirty="0"/>
              <a:t>4-й семестр  </a:t>
            </a:r>
            <a:endParaRPr lang="ru-RU" dirty="0"/>
          </a:p>
          <a:p>
            <a:r>
              <a:rPr lang="ru-RU" dirty="0"/>
              <a:t>Изучение встраиваемых систем в связке с </a:t>
            </a:r>
            <a:r>
              <a:rPr lang="ru-RU" dirty="0" err="1"/>
              <a:t>DLи</a:t>
            </a:r>
            <a:r>
              <a:rPr lang="ru-RU" dirty="0"/>
              <a:t> CV - (платформы </a:t>
            </a:r>
            <a:r>
              <a:rPr lang="ru-RU" dirty="0" err="1"/>
              <a:t>jetson</a:t>
            </a:r>
            <a:r>
              <a:rPr lang="ru-RU" dirty="0"/>
              <a:t> и т.д.)</a:t>
            </a:r>
            <a:endParaRPr lang="ru-RU" dirty="0"/>
          </a:p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D861DE-9820-A34E-9D6F-B0874821B491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Программа обучения:</a:t>
            </a:r>
            <a:endParaRPr lang="ru-RU" dirty="0"/>
          </a:p>
          <a:p>
            <a:r>
              <a:rPr lang="ru-RU" dirty="0"/>
              <a:t>1 семестр</a:t>
            </a:r>
            <a:endParaRPr lang="ru-RU" dirty="0"/>
          </a:p>
          <a:p>
            <a:r>
              <a:rPr lang="ru-RU" dirty="0"/>
              <a:t>Теория: </a:t>
            </a:r>
            <a:endParaRPr lang="ru-RU" dirty="0"/>
          </a:p>
          <a:p>
            <a:r>
              <a:rPr lang="ru-RU" dirty="0"/>
              <a:t>1) Программирование, общие концепции программирования, история развития вычислительной техники(1 лекция)</a:t>
            </a:r>
            <a:endParaRPr lang="ru-RU" dirty="0"/>
          </a:p>
          <a:p>
            <a:r>
              <a:rPr lang="ru-RU" dirty="0"/>
              <a:t>2) Общие парадигмы программирования или почему нужно сначала думать, а потом писать(0,5 лекции)</a:t>
            </a:r>
            <a:endParaRPr lang="ru-RU" dirty="0"/>
          </a:p>
          <a:p>
            <a:r>
              <a:rPr lang="ru-RU" dirty="0"/>
              <a:t>3) История развития языков программирования(0,5 лекции)</a:t>
            </a:r>
            <a:endParaRPr lang="ru-RU" dirty="0"/>
          </a:p>
          <a:p>
            <a:r>
              <a:rPr lang="ru-RU" dirty="0"/>
              <a:t>4) </a:t>
            </a:r>
            <a:r>
              <a:rPr lang="ru-RU" dirty="0" err="1"/>
              <a:t>Python</a:t>
            </a:r>
            <a:r>
              <a:rPr lang="ru-RU" dirty="0"/>
              <a:t> - первое знакомство с языком. Выполнение программ интерпретатором и пользователем Выполнение программ</a:t>
            </a:r>
            <a:endParaRPr lang="ru-RU" dirty="0"/>
          </a:p>
          <a:p>
            <a:r>
              <a:rPr lang="ru-RU" dirty="0"/>
              <a:t>5) Типы и операции (3 лекции)</a:t>
            </a:r>
            <a:endParaRPr lang="ru-RU" dirty="0"/>
          </a:p>
          <a:p>
            <a:r>
              <a:rPr lang="ru-RU" dirty="0"/>
              <a:t>6) Синтаксис операторов в  </a:t>
            </a:r>
            <a:r>
              <a:rPr lang="ru-RU" dirty="0" err="1"/>
              <a:t>Python</a:t>
            </a:r>
            <a:r>
              <a:rPr lang="ru-RU" dirty="0"/>
              <a:t> (2 лекции)</a:t>
            </a:r>
            <a:endParaRPr lang="ru-RU" dirty="0"/>
          </a:p>
          <a:p>
            <a:r>
              <a:rPr lang="ru-RU" dirty="0"/>
              <a:t>7) Функции в </a:t>
            </a:r>
            <a:r>
              <a:rPr lang="ru-RU" dirty="0" err="1"/>
              <a:t>Python</a:t>
            </a:r>
            <a:r>
              <a:rPr lang="ru-RU" dirty="0"/>
              <a:t>, процедурное программирование (1 лекция)</a:t>
            </a:r>
            <a:endParaRPr lang="ru-RU" dirty="0"/>
          </a:p>
          <a:p>
            <a:r>
              <a:rPr lang="ru-RU" dirty="0"/>
              <a:t>8) Генераторы (1 лекция)</a:t>
            </a:r>
            <a:endParaRPr lang="ru-RU" dirty="0"/>
          </a:p>
          <a:p>
            <a:r>
              <a:rPr lang="ru-RU" dirty="0"/>
              <a:t>9) Модули и пакеты модулей (2 лекции)</a:t>
            </a:r>
            <a:endParaRPr lang="ru-RU" dirty="0"/>
          </a:p>
          <a:p>
            <a:r>
              <a:rPr lang="ru-RU" dirty="0"/>
              <a:t>10) Объектно-ориентированное программирование в </a:t>
            </a:r>
            <a:r>
              <a:rPr lang="ru-RU" dirty="0" err="1"/>
              <a:t>Python</a:t>
            </a:r>
            <a:r>
              <a:rPr lang="ru-RU" dirty="0"/>
              <a:t>(3 лекции)</a:t>
            </a:r>
            <a:endParaRPr lang="ru-RU" dirty="0"/>
          </a:p>
          <a:p>
            <a:r>
              <a:rPr lang="ru-RU" dirty="0"/>
              <a:t>Практика: </a:t>
            </a:r>
            <a:endParaRPr lang="ru-RU" dirty="0"/>
          </a:p>
          <a:p>
            <a:r>
              <a:rPr lang="ru-RU" dirty="0"/>
              <a:t>Лабораторные работы</a:t>
            </a:r>
            <a:endParaRPr lang="ru-RU" dirty="0"/>
          </a:p>
          <a:p>
            <a:r>
              <a:rPr lang="ru-RU" dirty="0"/>
              <a:t>1) типы и операции - 2  часа</a:t>
            </a:r>
            <a:endParaRPr lang="ru-RU" dirty="0"/>
          </a:p>
          <a:p>
            <a:r>
              <a:rPr lang="ru-RU" dirty="0"/>
              <a:t>2) Процедурное программирование - 2 часа</a:t>
            </a:r>
            <a:endParaRPr lang="ru-RU" dirty="0"/>
          </a:p>
          <a:p>
            <a:r>
              <a:rPr lang="ru-RU" dirty="0"/>
              <a:t>3) Генераторы - 4 часа</a:t>
            </a:r>
            <a:endParaRPr lang="ru-RU" dirty="0"/>
          </a:p>
          <a:p>
            <a:r>
              <a:rPr lang="ru-RU" dirty="0"/>
              <a:t>4) Модули и пакеты - 2 часа</a:t>
            </a:r>
            <a:endParaRPr lang="ru-RU" dirty="0"/>
          </a:p>
          <a:p>
            <a:r>
              <a:rPr lang="ru-RU" dirty="0"/>
              <a:t>5) ООП - 6 часов</a:t>
            </a:r>
            <a:endParaRPr lang="ru-RU" dirty="0"/>
          </a:p>
          <a:p>
            <a:r>
              <a:rPr lang="ru-RU" dirty="0"/>
              <a:t>2-й семестр </a:t>
            </a:r>
            <a:endParaRPr lang="ru-RU" dirty="0"/>
          </a:p>
          <a:p>
            <a:r>
              <a:rPr lang="ru-RU" dirty="0"/>
              <a:t>Тематика: углубленное изучение языков программирования, начало работы с системным инструментарием и основными библиотеками машинного обучения и компьютерного зрения </a:t>
            </a:r>
            <a:endParaRPr lang="ru-RU" dirty="0"/>
          </a:p>
          <a:p>
            <a:r>
              <a:rPr lang="ru-RU" dirty="0"/>
              <a:t>30+ часов(теория+ практика)  </a:t>
            </a:r>
            <a:endParaRPr lang="ru-RU" dirty="0"/>
          </a:p>
          <a:p>
            <a:r>
              <a:rPr lang="ru-RU" dirty="0"/>
              <a:t>3-й семестр </a:t>
            </a:r>
            <a:endParaRPr lang="ru-RU" dirty="0"/>
          </a:p>
          <a:p>
            <a:r>
              <a:rPr lang="ru-RU" dirty="0"/>
              <a:t>Разделение на выбор - чистый </a:t>
            </a:r>
            <a:r>
              <a:rPr lang="ru-RU" dirty="0" err="1"/>
              <a:t>data</a:t>
            </a:r>
            <a:r>
              <a:rPr lang="ru-RU" dirty="0"/>
              <a:t> </a:t>
            </a:r>
            <a:r>
              <a:rPr lang="ru-RU" dirty="0" err="1"/>
              <a:t>sciense</a:t>
            </a:r>
            <a:r>
              <a:rPr lang="ru-RU" dirty="0"/>
              <a:t> или </a:t>
            </a:r>
            <a:r>
              <a:rPr lang="ru-RU" dirty="0" err="1"/>
              <a:t>system</a:t>
            </a:r>
            <a:r>
              <a:rPr lang="ru-RU" dirty="0"/>
              <a:t> </a:t>
            </a:r>
            <a:r>
              <a:rPr lang="ru-RU" dirty="0" err="1"/>
              <a:t>development</a:t>
            </a:r>
            <a:r>
              <a:rPr lang="ru-RU" dirty="0"/>
              <a:t>.  </a:t>
            </a:r>
            <a:endParaRPr lang="ru-RU" dirty="0"/>
          </a:p>
          <a:p>
            <a:r>
              <a:rPr lang="ru-RU" dirty="0" err="1"/>
              <a:t>data</a:t>
            </a:r>
            <a:r>
              <a:rPr lang="ru-RU" dirty="0"/>
              <a:t> </a:t>
            </a:r>
            <a:r>
              <a:rPr lang="ru-RU" dirty="0" err="1"/>
              <a:t>sciense</a:t>
            </a:r>
            <a:r>
              <a:rPr lang="ru-RU" dirty="0"/>
              <a:t> - углубленное изучение </a:t>
            </a:r>
            <a:r>
              <a:rPr lang="ru-RU" dirty="0" err="1"/>
              <a:t>deep</a:t>
            </a:r>
            <a:r>
              <a:rPr lang="ru-RU" dirty="0"/>
              <a:t> </a:t>
            </a:r>
            <a:r>
              <a:rPr lang="ru-RU" dirty="0" err="1"/>
              <a:t>learning</a:t>
            </a:r>
            <a:r>
              <a:rPr lang="ru-RU" dirty="0"/>
              <a:t> и сопутствующего математического аппарата, анализа производительности сетей, </a:t>
            </a:r>
            <a:r>
              <a:rPr lang="ru-RU" dirty="0" err="1"/>
              <a:t>опитмизации</a:t>
            </a:r>
            <a:r>
              <a:rPr lang="ru-RU" dirty="0"/>
              <a:t> работы сетей.  </a:t>
            </a:r>
            <a:endParaRPr lang="ru-RU" dirty="0"/>
          </a:p>
          <a:p>
            <a:r>
              <a:rPr lang="ru-RU" dirty="0" err="1"/>
              <a:t>system</a:t>
            </a:r>
            <a:r>
              <a:rPr lang="ru-RU" dirty="0"/>
              <a:t> </a:t>
            </a:r>
            <a:r>
              <a:rPr lang="ru-RU" dirty="0" err="1"/>
              <a:t>development</a:t>
            </a:r>
            <a:r>
              <a:rPr lang="ru-RU" dirty="0"/>
              <a:t> - разработка и развертывание ПО с использованием компонентов использующих инструментарий глубокого обучения. Знакомство с системными компонентами, понятием виртуализации, сервисной инфраструктуры. </a:t>
            </a:r>
            <a:endParaRPr lang="ru-RU" dirty="0"/>
          </a:p>
          <a:p>
            <a:r>
              <a:rPr lang="ru-RU" dirty="0"/>
              <a:t>4-й семестр  </a:t>
            </a:r>
            <a:endParaRPr lang="ru-RU" dirty="0"/>
          </a:p>
          <a:p>
            <a:r>
              <a:rPr lang="ru-RU" dirty="0"/>
              <a:t>Изучение встраиваемых систем в связке с </a:t>
            </a:r>
            <a:r>
              <a:rPr lang="ru-RU" dirty="0" err="1"/>
              <a:t>DLи</a:t>
            </a:r>
            <a:r>
              <a:rPr lang="ru-RU" dirty="0"/>
              <a:t> CV - (платформы </a:t>
            </a:r>
            <a:r>
              <a:rPr lang="ru-RU" dirty="0" err="1"/>
              <a:t>jetson</a:t>
            </a:r>
            <a:r>
              <a:rPr lang="ru-RU" dirty="0"/>
              <a:t> и т.д.)</a:t>
            </a:r>
            <a:endParaRPr lang="ru-RU" dirty="0"/>
          </a:p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D861DE-9820-A34E-9D6F-B0874821B491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Программа обучения:</a:t>
            </a:r>
            <a:endParaRPr lang="ru-RU" dirty="0"/>
          </a:p>
          <a:p>
            <a:r>
              <a:rPr lang="ru-RU" dirty="0"/>
              <a:t>1 семестр</a:t>
            </a:r>
            <a:endParaRPr lang="ru-RU" dirty="0"/>
          </a:p>
          <a:p>
            <a:r>
              <a:rPr lang="ru-RU" dirty="0"/>
              <a:t>Теория: </a:t>
            </a:r>
            <a:endParaRPr lang="ru-RU" dirty="0"/>
          </a:p>
          <a:p>
            <a:r>
              <a:rPr lang="ru-RU" dirty="0"/>
              <a:t>1) Программирование, общие концепции программирования, история развития вычислительной техники(1 лекция)</a:t>
            </a:r>
            <a:endParaRPr lang="ru-RU" dirty="0"/>
          </a:p>
          <a:p>
            <a:r>
              <a:rPr lang="ru-RU" dirty="0"/>
              <a:t>2) Общие парадигмы программирования или почему нужно сначала думать, а потом писать(0,5 лекции)</a:t>
            </a:r>
            <a:endParaRPr lang="ru-RU" dirty="0"/>
          </a:p>
          <a:p>
            <a:r>
              <a:rPr lang="ru-RU" dirty="0"/>
              <a:t>3) История развития языков программирования(0,5 лекции)</a:t>
            </a:r>
            <a:endParaRPr lang="ru-RU" dirty="0"/>
          </a:p>
          <a:p>
            <a:r>
              <a:rPr lang="ru-RU" dirty="0"/>
              <a:t>4) </a:t>
            </a:r>
            <a:r>
              <a:rPr lang="ru-RU" dirty="0" err="1"/>
              <a:t>Python</a:t>
            </a:r>
            <a:r>
              <a:rPr lang="ru-RU" dirty="0"/>
              <a:t> - первое знакомство с языком. Выполнение программ интерпретатором и пользователем Выполнение программ</a:t>
            </a:r>
            <a:endParaRPr lang="ru-RU" dirty="0"/>
          </a:p>
          <a:p>
            <a:r>
              <a:rPr lang="ru-RU" dirty="0"/>
              <a:t>5) Типы и операции (3 лекции)</a:t>
            </a:r>
            <a:endParaRPr lang="ru-RU" dirty="0"/>
          </a:p>
          <a:p>
            <a:r>
              <a:rPr lang="ru-RU" dirty="0"/>
              <a:t>6) Синтаксис операторов в  </a:t>
            </a:r>
            <a:r>
              <a:rPr lang="ru-RU" dirty="0" err="1"/>
              <a:t>Python</a:t>
            </a:r>
            <a:r>
              <a:rPr lang="ru-RU" dirty="0"/>
              <a:t> (2 лекции)</a:t>
            </a:r>
            <a:endParaRPr lang="ru-RU" dirty="0"/>
          </a:p>
          <a:p>
            <a:r>
              <a:rPr lang="ru-RU" dirty="0"/>
              <a:t>7) Функции в </a:t>
            </a:r>
            <a:r>
              <a:rPr lang="ru-RU" dirty="0" err="1"/>
              <a:t>Python</a:t>
            </a:r>
            <a:r>
              <a:rPr lang="ru-RU" dirty="0"/>
              <a:t>, процедурное программирование (1 лекция)</a:t>
            </a:r>
            <a:endParaRPr lang="ru-RU" dirty="0"/>
          </a:p>
          <a:p>
            <a:r>
              <a:rPr lang="ru-RU" dirty="0"/>
              <a:t>8) Генераторы (1 лекция)</a:t>
            </a:r>
            <a:endParaRPr lang="ru-RU" dirty="0"/>
          </a:p>
          <a:p>
            <a:r>
              <a:rPr lang="ru-RU" dirty="0"/>
              <a:t>9) Модули и пакеты модулей (2 лекции)</a:t>
            </a:r>
            <a:endParaRPr lang="ru-RU" dirty="0"/>
          </a:p>
          <a:p>
            <a:r>
              <a:rPr lang="ru-RU" dirty="0"/>
              <a:t>10) Объектно-ориентированное программирование в </a:t>
            </a:r>
            <a:r>
              <a:rPr lang="ru-RU" dirty="0" err="1"/>
              <a:t>Python</a:t>
            </a:r>
            <a:r>
              <a:rPr lang="ru-RU" dirty="0"/>
              <a:t>(3 лекции)</a:t>
            </a:r>
            <a:endParaRPr lang="ru-RU" dirty="0"/>
          </a:p>
          <a:p>
            <a:r>
              <a:rPr lang="ru-RU" dirty="0"/>
              <a:t>Практика: </a:t>
            </a:r>
            <a:endParaRPr lang="ru-RU" dirty="0"/>
          </a:p>
          <a:p>
            <a:r>
              <a:rPr lang="ru-RU" dirty="0"/>
              <a:t>Лабораторные работы</a:t>
            </a:r>
            <a:endParaRPr lang="ru-RU" dirty="0"/>
          </a:p>
          <a:p>
            <a:r>
              <a:rPr lang="ru-RU" dirty="0"/>
              <a:t>1) типы и операции - 2  часа</a:t>
            </a:r>
            <a:endParaRPr lang="ru-RU" dirty="0"/>
          </a:p>
          <a:p>
            <a:r>
              <a:rPr lang="ru-RU" dirty="0"/>
              <a:t>2) Процедурное программирование - 2 часа</a:t>
            </a:r>
            <a:endParaRPr lang="ru-RU" dirty="0"/>
          </a:p>
          <a:p>
            <a:r>
              <a:rPr lang="ru-RU" dirty="0"/>
              <a:t>3) Генераторы - 4 часа</a:t>
            </a:r>
            <a:endParaRPr lang="ru-RU" dirty="0"/>
          </a:p>
          <a:p>
            <a:r>
              <a:rPr lang="ru-RU" dirty="0"/>
              <a:t>4) Модули и пакеты - 2 часа</a:t>
            </a:r>
            <a:endParaRPr lang="ru-RU" dirty="0"/>
          </a:p>
          <a:p>
            <a:r>
              <a:rPr lang="ru-RU" dirty="0"/>
              <a:t>5) ООП - 6 часов</a:t>
            </a:r>
            <a:endParaRPr lang="ru-RU" dirty="0"/>
          </a:p>
          <a:p>
            <a:r>
              <a:rPr lang="ru-RU" dirty="0"/>
              <a:t>2-й семестр </a:t>
            </a:r>
            <a:endParaRPr lang="ru-RU" dirty="0"/>
          </a:p>
          <a:p>
            <a:r>
              <a:rPr lang="ru-RU" dirty="0"/>
              <a:t>Тематика: углубленное изучение языков программирования, начало работы с системным инструментарием и основными библиотеками машинного обучения и компьютерного зрения </a:t>
            </a:r>
            <a:endParaRPr lang="ru-RU" dirty="0"/>
          </a:p>
          <a:p>
            <a:r>
              <a:rPr lang="ru-RU" dirty="0"/>
              <a:t>30+ часов(теория+ практика)  </a:t>
            </a:r>
            <a:endParaRPr lang="ru-RU" dirty="0"/>
          </a:p>
          <a:p>
            <a:r>
              <a:rPr lang="ru-RU" dirty="0"/>
              <a:t>3-й семестр </a:t>
            </a:r>
            <a:endParaRPr lang="ru-RU" dirty="0"/>
          </a:p>
          <a:p>
            <a:r>
              <a:rPr lang="ru-RU" dirty="0"/>
              <a:t>Разделение на выбор - чистый </a:t>
            </a:r>
            <a:r>
              <a:rPr lang="ru-RU" dirty="0" err="1"/>
              <a:t>data</a:t>
            </a:r>
            <a:r>
              <a:rPr lang="ru-RU" dirty="0"/>
              <a:t> </a:t>
            </a:r>
            <a:r>
              <a:rPr lang="ru-RU" dirty="0" err="1"/>
              <a:t>sciense</a:t>
            </a:r>
            <a:r>
              <a:rPr lang="ru-RU" dirty="0"/>
              <a:t> или </a:t>
            </a:r>
            <a:r>
              <a:rPr lang="ru-RU" dirty="0" err="1"/>
              <a:t>system</a:t>
            </a:r>
            <a:r>
              <a:rPr lang="ru-RU" dirty="0"/>
              <a:t> </a:t>
            </a:r>
            <a:r>
              <a:rPr lang="ru-RU" dirty="0" err="1"/>
              <a:t>development</a:t>
            </a:r>
            <a:r>
              <a:rPr lang="ru-RU" dirty="0"/>
              <a:t>.  </a:t>
            </a:r>
            <a:endParaRPr lang="ru-RU" dirty="0"/>
          </a:p>
          <a:p>
            <a:r>
              <a:rPr lang="ru-RU" dirty="0" err="1"/>
              <a:t>data</a:t>
            </a:r>
            <a:r>
              <a:rPr lang="ru-RU" dirty="0"/>
              <a:t> </a:t>
            </a:r>
            <a:r>
              <a:rPr lang="ru-RU" dirty="0" err="1"/>
              <a:t>sciense</a:t>
            </a:r>
            <a:r>
              <a:rPr lang="ru-RU" dirty="0"/>
              <a:t> - углубленное изучение </a:t>
            </a:r>
            <a:r>
              <a:rPr lang="ru-RU" dirty="0" err="1"/>
              <a:t>deep</a:t>
            </a:r>
            <a:r>
              <a:rPr lang="ru-RU" dirty="0"/>
              <a:t> </a:t>
            </a:r>
            <a:r>
              <a:rPr lang="ru-RU" dirty="0" err="1"/>
              <a:t>learning</a:t>
            </a:r>
            <a:r>
              <a:rPr lang="ru-RU" dirty="0"/>
              <a:t> и сопутствующего математического аппарата, анализа производительности сетей, </a:t>
            </a:r>
            <a:r>
              <a:rPr lang="ru-RU" dirty="0" err="1"/>
              <a:t>опитмизации</a:t>
            </a:r>
            <a:r>
              <a:rPr lang="ru-RU" dirty="0"/>
              <a:t> работы сетей.  </a:t>
            </a:r>
            <a:endParaRPr lang="ru-RU" dirty="0"/>
          </a:p>
          <a:p>
            <a:r>
              <a:rPr lang="ru-RU" dirty="0" err="1"/>
              <a:t>system</a:t>
            </a:r>
            <a:r>
              <a:rPr lang="ru-RU" dirty="0"/>
              <a:t> </a:t>
            </a:r>
            <a:r>
              <a:rPr lang="ru-RU" dirty="0" err="1"/>
              <a:t>development</a:t>
            </a:r>
            <a:r>
              <a:rPr lang="ru-RU" dirty="0"/>
              <a:t> - разработка и развертывание ПО с использованием компонентов использующих инструментарий глубокого обучения. Знакомство с системными компонентами, понятием виртуализации, сервисной инфраструктуры. </a:t>
            </a:r>
            <a:endParaRPr lang="ru-RU" dirty="0"/>
          </a:p>
          <a:p>
            <a:r>
              <a:rPr lang="ru-RU" dirty="0"/>
              <a:t>4-й семестр  </a:t>
            </a:r>
            <a:endParaRPr lang="ru-RU" dirty="0"/>
          </a:p>
          <a:p>
            <a:r>
              <a:rPr lang="ru-RU" dirty="0"/>
              <a:t>Изучение встраиваемых систем в связке с </a:t>
            </a:r>
            <a:r>
              <a:rPr lang="ru-RU" dirty="0" err="1"/>
              <a:t>DLи</a:t>
            </a:r>
            <a:r>
              <a:rPr lang="ru-RU" dirty="0"/>
              <a:t> CV - (платформы </a:t>
            </a:r>
            <a:r>
              <a:rPr lang="ru-RU" dirty="0" err="1"/>
              <a:t>jetson</a:t>
            </a:r>
            <a:r>
              <a:rPr lang="ru-RU" dirty="0"/>
              <a:t> и т.д.)</a:t>
            </a:r>
            <a:endParaRPr lang="ru-RU" dirty="0"/>
          </a:p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D861DE-9820-A34E-9D6F-B0874821B491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Программа обучения:</a:t>
            </a:r>
            <a:endParaRPr lang="ru-RU" dirty="0"/>
          </a:p>
          <a:p>
            <a:r>
              <a:rPr lang="ru-RU" dirty="0"/>
              <a:t>1 семестр</a:t>
            </a:r>
            <a:endParaRPr lang="ru-RU" dirty="0"/>
          </a:p>
          <a:p>
            <a:r>
              <a:rPr lang="ru-RU" dirty="0"/>
              <a:t>Теория: </a:t>
            </a:r>
            <a:endParaRPr lang="ru-RU" dirty="0"/>
          </a:p>
          <a:p>
            <a:r>
              <a:rPr lang="ru-RU" dirty="0"/>
              <a:t>1) Программирование, общие концепции программирования, история развития вычислительной техники(1 лекция)</a:t>
            </a:r>
            <a:endParaRPr lang="ru-RU" dirty="0"/>
          </a:p>
          <a:p>
            <a:r>
              <a:rPr lang="ru-RU" dirty="0"/>
              <a:t>2) Общие парадигмы программирования или почему нужно сначала думать, а потом писать(0,5 лекции)</a:t>
            </a:r>
            <a:endParaRPr lang="ru-RU" dirty="0"/>
          </a:p>
          <a:p>
            <a:r>
              <a:rPr lang="ru-RU" dirty="0"/>
              <a:t>3) История развития языков программирования(0,5 лекции)</a:t>
            </a:r>
            <a:endParaRPr lang="ru-RU" dirty="0"/>
          </a:p>
          <a:p>
            <a:r>
              <a:rPr lang="ru-RU" dirty="0"/>
              <a:t>4) </a:t>
            </a:r>
            <a:r>
              <a:rPr lang="ru-RU" dirty="0" err="1"/>
              <a:t>Python</a:t>
            </a:r>
            <a:r>
              <a:rPr lang="ru-RU" dirty="0"/>
              <a:t> - первое знакомство с языком. Выполнение программ интерпретатором и пользователем Выполнение программ</a:t>
            </a:r>
            <a:endParaRPr lang="ru-RU" dirty="0"/>
          </a:p>
          <a:p>
            <a:r>
              <a:rPr lang="ru-RU" dirty="0"/>
              <a:t>5) Типы и операции (3 лекции)</a:t>
            </a:r>
            <a:endParaRPr lang="ru-RU" dirty="0"/>
          </a:p>
          <a:p>
            <a:r>
              <a:rPr lang="ru-RU" dirty="0"/>
              <a:t>6) Синтаксис операторов в  </a:t>
            </a:r>
            <a:r>
              <a:rPr lang="ru-RU" dirty="0" err="1"/>
              <a:t>Python</a:t>
            </a:r>
            <a:r>
              <a:rPr lang="ru-RU" dirty="0"/>
              <a:t> (2 лекции)</a:t>
            </a:r>
            <a:endParaRPr lang="ru-RU" dirty="0"/>
          </a:p>
          <a:p>
            <a:r>
              <a:rPr lang="ru-RU" dirty="0"/>
              <a:t>7) Функции в </a:t>
            </a:r>
            <a:r>
              <a:rPr lang="ru-RU" dirty="0" err="1"/>
              <a:t>Python</a:t>
            </a:r>
            <a:r>
              <a:rPr lang="ru-RU" dirty="0"/>
              <a:t>, процедурное программирование (1 лекция)</a:t>
            </a:r>
            <a:endParaRPr lang="ru-RU" dirty="0"/>
          </a:p>
          <a:p>
            <a:r>
              <a:rPr lang="ru-RU" dirty="0"/>
              <a:t>8) Генераторы (1 лекция)</a:t>
            </a:r>
            <a:endParaRPr lang="ru-RU" dirty="0"/>
          </a:p>
          <a:p>
            <a:r>
              <a:rPr lang="ru-RU" dirty="0"/>
              <a:t>9) Модули и пакеты модулей (2 лекции)</a:t>
            </a:r>
            <a:endParaRPr lang="ru-RU" dirty="0"/>
          </a:p>
          <a:p>
            <a:r>
              <a:rPr lang="ru-RU" dirty="0"/>
              <a:t>10) Объектно-ориентированное программирование в </a:t>
            </a:r>
            <a:r>
              <a:rPr lang="ru-RU" dirty="0" err="1"/>
              <a:t>Python</a:t>
            </a:r>
            <a:r>
              <a:rPr lang="ru-RU" dirty="0"/>
              <a:t>(3 лекции)</a:t>
            </a:r>
            <a:endParaRPr lang="ru-RU" dirty="0"/>
          </a:p>
          <a:p>
            <a:r>
              <a:rPr lang="ru-RU" dirty="0"/>
              <a:t>Практика: </a:t>
            </a:r>
            <a:endParaRPr lang="ru-RU" dirty="0"/>
          </a:p>
          <a:p>
            <a:r>
              <a:rPr lang="ru-RU" dirty="0"/>
              <a:t>Лабораторные работы</a:t>
            </a:r>
            <a:endParaRPr lang="ru-RU" dirty="0"/>
          </a:p>
          <a:p>
            <a:r>
              <a:rPr lang="ru-RU" dirty="0"/>
              <a:t>1) типы и операции - 2  часа</a:t>
            </a:r>
            <a:endParaRPr lang="ru-RU" dirty="0"/>
          </a:p>
          <a:p>
            <a:r>
              <a:rPr lang="ru-RU" dirty="0"/>
              <a:t>2) Процедурное программирование - 2 часа</a:t>
            </a:r>
            <a:endParaRPr lang="ru-RU" dirty="0"/>
          </a:p>
          <a:p>
            <a:r>
              <a:rPr lang="ru-RU" dirty="0"/>
              <a:t>3) Генераторы - 4 часа</a:t>
            </a:r>
            <a:endParaRPr lang="ru-RU" dirty="0"/>
          </a:p>
          <a:p>
            <a:r>
              <a:rPr lang="ru-RU" dirty="0"/>
              <a:t>4) Модули и пакеты - 2 часа</a:t>
            </a:r>
            <a:endParaRPr lang="ru-RU" dirty="0"/>
          </a:p>
          <a:p>
            <a:r>
              <a:rPr lang="ru-RU" dirty="0"/>
              <a:t>5) ООП - 6 часов</a:t>
            </a:r>
            <a:endParaRPr lang="ru-RU" dirty="0"/>
          </a:p>
          <a:p>
            <a:r>
              <a:rPr lang="ru-RU" dirty="0"/>
              <a:t>2-й семестр </a:t>
            </a:r>
            <a:endParaRPr lang="ru-RU" dirty="0"/>
          </a:p>
          <a:p>
            <a:r>
              <a:rPr lang="ru-RU" dirty="0"/>
              <a:t>Тематика: углубленное изучение языков программирования, начало работы с системным инструментарием и основными библиотеками машинного обучения и компьютерного зрения </a:t>
            </a:r>
            <a:endParaRPr lang="ru-RU" dirty="0"/>
          </a:p>
          <a:p>
            <a:r>
              <a:rPr lang="ru-RU" dirty="0"/>
              <a:t>30+ часов(теория+ практика)  </a:t>
            </a:r>
            <a:endParaRPr lang="ru-RU" dirty="0"/>
          </a:p>
          <a:p>
            <a:r>
              <a:rPr lang="ru-RU" dirty="0"/>
              <a:t>3-й семестр </a:t>
            </a:r>
            <a:endParaRPr lang="ru-RU" dirty="0"/>
          </a:p>
          <a:p>
            <a:r>
              <a:rPr lang="ru-RU" dirty="0"/>
              <a:t>Разделение на выбор - чистый </a:t>
            </a:r>
            <a:r>
              <a:rPr lang="ru-RU" dirty="0" err="1"/>
              <a:t>data</a:t>
            </a:r>
            <a:r>
              <a:rPr lang="ru-RU" dirty="0"/>
              <a:t> </a:t>
            </a:r>
            <a:r>
              <a:rPr lang="ru-RU" dirty="0" err="1"/>
              <a:t>sciense</a:t>
            </a:r>
            <a:r>
              <a:rPr lang="ru-RU" dirty="0"/>
              <a:t> или </a:t>
            </a:r>
            <a:r>
              <a:rPr lang="ru-RU" dirty="0" err="1"/>
              <a:t>system</a:t>
            </a:r>
            <a:r>
              <a:rPr lang="ru-RU" dirty="0"/>
              <a:t> </a:t>
            </a:r>
            <a:r>
              <a:rPr lang="ru-RU" dirty="0" err="1"/>
              <a:t>development</a:t>
            </a:r>
            <a:r>
              <a:rPr lang="ru-RU" dirty="0"/>
              <a:t>.  </a:t>
            </a:r>
            <a:endParaRPr lang="ru-RU" dirty="0"/>
          </a:p>
          <a:p>
            <a:r>
              <a:rPr lang="ru-RU" dirty="0" err="1"/>
              <a:t>data</a:t>
            </a:r>
            <a:r>
              <a:rPr lang="ru-RU" dirty="0"/>
              <a:t> </a:t>
            </a:r>
            <a:r>
              <a:rPr lang="ru-RU" dirty="0" err="1"/>
              <a:t>sciense</a:t>
            </a:r>
            <a:r>
              <a:rPr lang="ru-RU" dirty="0"/>
              <a:t> - углубленное изучение </a:t>
            </a:r>
            <a:r>
              <a:rPr lang="ru-RU" dirty="0" err="1"/>
              <a:t>deep</a:t>
            </a:r>
            <a:r>
              <a:rPr lang="ru-RU" dirty="0"/>
              <a:t> </a:t>
            </a:r>
            <a:r>
              <a:rPr lang="ru-RU" dirty="0" err="1"/>
              <a:t>learning</a:t>
            </a:r>
            <a:r>
              <a:rPr lang="ru-RU" dirty="0"/>
              <a:t> и сопутствующего математического аппарата, анализа производительности сетей, </a:t>
            </a:r>
            <a:r>
              <a:rPr lang="ru-RU" dirty="0" err="1"/>
              <a:t>опитмизации</a:t>
            </a:r>
            <a:r>
              <a:rPr lang="ru-RU" dirty="0"/>
              <a:t> работы сетей.  </a:t>
            </a:r>
            <a:endParaRPr lang="ru-RU" dirty="0"/>
          </a:p>
          <a:p>
            <a:r>
              <a:rPr lang="ru-RU" dirty="0" err="1"/>
              <a:t>system</a:t>
            </a:r>
            <a:r>
              <a:rPr lang="ru-RU" dirty="0"/>
              <a:t> </a:t>
            </a:r>
            <a:r>
              <a:rPr lang="ru-RU" dirty="0" err="1"/>
              <a:t>development</a:t>
            </a:r>
            <a:r>
              <a:rPr lang="ru-RU" dirty="0"/>
              <a:t> - разработка и развертывание ПО с использованием компонентов использующих инструментарий глубокого обучения. Знакомство с системными компонентами, понятием виртуализации, сервисной инфраструктуры. </a:t>
            </a:r>
            <a:endParaRPr lang="ru-RU" dirty="0"/>
          </a:p>
          <a:p>
            <a:r>
              <a:rPr lang="ru-RU" dirty="0"/>
              <a:t>4-й семестр  </a:t>
            </a:r>
            <a:endParaRPr lang="ru-RU" dirty="0"/>
          </a:p>
          <a:p>
            <a:r>
              <a:rPr lang="ru-RU" dirty="0"/>
              <a:t>Изучение встраиваемых систем в связке с </a:t>
            </a:r>
            <a:r>
              <a:rPr lang="ru-RU" dirty="0" err="1"/>
              <a:t>DLи</a:t>
            </a:r>
            <a:r>
              <a:rPr lang="ru-RU" dirty="0"/>
              <a:t> CV - (платформы </a:t>
            </a:r>
            <a:r>
              <a:rPr lang="ru-RU" dirty="0" err="1"/>
              <a:t>jetson</a:t>
            </a:r>
            <a:r>
              <a:rPr lang="ru-RU" dirty="0"/>
              <a:t> и т.д.)</a:t>
            </a:r>
            <a:endParaRPr lang="ru-RU" dirty="0"/>
          </a:p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D861DE-9820-A34E-9D6F-B0874821B491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Программа обучения:</a:t>
            </a:r>
            <a:endParaRPr lang="ru-RU" dirty="0"/>
          </a:p>
          <a:p>
            <a:r>
              <a:rPr lang="ru-RU" dirty="0"/>
              <a:t>1 семестр</a:t>
            </a:r>
            <a:endParaRPr lang="ru-RU" dirty="0"/>
          </a:p>
          <a:p>
            <a:r>
              <a:rPr lang="ru-RU" dirty="0"/>
              <a:t>Теория: </a:t>
            </a:r>
            <a:endParaRPr lang="ru-RU" dirty="0"/>
          </a:p>
          <a:p>
            <a:r>
              <a:rPr lang="ru-RU" dirty="0"/>
              <a:t>1) Программирование, общие концепции программирования, история развития вычислительной техники(1 лекция)</a:t>
            </a:r>
            <a:endParaRPr lang="ru-RU" dirty="0"/>
          </a:p>
          <a:p>
            <a:r>
              <a:rPr lang="ru-RU" dirty="0"/>
              <a:t>2) Общие парадигмы программирования или почему нужно сначала думать, а потом писать(0,5 лекции)</a:t>
            </a:r>
            <a:endParaRPr lang="ru-RU" dirty="0"/>
          </a:p>
          <a:p>
            <a:r>
              <a:rPr lang="ru-RU" dirty="0"/>
              <a:t>3) История развития языков программирования(0,5 лекции)</a:t>
            </a:r>
            <a:endParaRPr lang="ru-RU" dirty="0"/>
          </a:p>
          <a:p>
            <a:r>
              <a:rPr lang="ru-RU" dirty="0"/>
              <a:t>4) </a:t>
            </a:r>
            <a:r>
              <a:rPr lang="ru-RU" dirty="0" err="1"/>
              <a:t>Python</a:t>
            </a:r>
            <a:r>
              <a:rPr lang="ru-RU" dirty="0"/>
              <a:t> - первое знакомство с языком. Выполнение программ интерпретатором и пользователем Выполнение программ</a:t>
            </a:r>
            <a:endParaRPr lang="ru-RU" dirty="0"/>
          </a:p>
          <a:p>
            <a:r>
              <a:rPr lang="ru-RU" dirty="0"/>
              <a:t>5) Типы и операции (3 лекции)</a:t>
            </a:r>
            <a:endParaRPr lang="ru-RU" dirty="0"/>
          </a:p>
          <a:p>
            <a:r>
              <a:rPr lang="ru-RU" dirty="0"/>
              <a:t>6) Синтаксис операторов в  </a:t>
            </a:r>
            <a:r>
              <a:rPr lang="ru-RU" dirty="0" err="1"/>
              <a:t>Python</a:t>
            </a:r>
            <a:r>
              <a:rPr lang="ru-RU" dirty="0"/>
              <a:t> (2 лекции)</a:t>
            </a:r>
            <a:endParaRPr lang="ru-RU" dirty="0"/>
          </a:p>
          <a:p>
            <a:r>
              <a:rPr lang="ru-RU" dirty="0"/>
              <a:t>7) Функции в </a:t>
            </a:r>
            <a:r>
              <a:rPr lang="ru-RU" dirty="0" err="1"/>
              <a:t>Python</a:t>
            </a:r>
            <a:r>
              <a:rPr lang="ru-RU" dirty="0"/>
              <a:t>, процедурное программирование (1 лекция)</a:t>
            </a:r>
            <a:endParaRPr lang="ru-RU" dirty="0"/>
          </a:p>
          <a:p>
            <a:r>
              <a:rPr lang="ru-RU" dirty="0"/>
              <a:t>8) Генераторы (1 лекция)</a:t>
            </a:r>
            <a:endParaRPr lang="ru-RU" dirty="0"/>
          </a:p>
          <a:p>
            <a:r>
              <a:rPr lang="ru-RU" dirty="0"/>
              <a:t>9) Модули и пакеты модулей (2 лекции)</a:t>
            </a:r>
            <a:endParaRPr lang="ru-RU" dirty="0"/>
          </a:p>
          <a:p>
            <a:r>
              <a:rPr lang="ru-RU" dirty="0"/>
              <a:t>10) Объектно-ориентированное программирование в </a:t>
            </a:r>
            <a:r>
              <a:rPr lang="ru-RU" dirty="0" err="1"/>
              <a:t>Python</a:t>
            </a:r>
            <a:r>
              <a:rPr lang="ru-RU" dirty="0"/>
              <a:t>(3 лекции)</a:t>
            </a:r>
            <a:endParaRPr lang="ru-RU" dirty="0"/>
          </a:p>
          <a:p>
            <a:r>
              <a:rPr lang="ru-RU" dirty="0"/>
              <a:t>Практика: </a:t>
            </a:r>
            <a:endParaRPr lang="ru-RU" dirty="0"/>
          </a:p>
          <a:p>
            <a:r>
              <a:rPr lang="ru-RU" dirty="0"/>
              <a:t>Лабораторные работы</a:t>
            </a:r>
            <a:endParaRPr lang="ru-RU" dirty="0"/>
          </a:p>
          <a:p>
            <a:r>
              <a:rPr lang="ru-RU" dirty="0"/>
              <a:t>1) типы и операции - 2  часа</a:t>
            </a:r>
            <a:endParaRPr lang="ru-RU" dirty="0"/>
          </a:p>
          <a:p>
            <a:r>
              <a:rPr lang="ru-RU" dirty="0"/>
              <a:t>2) Процедурное программирование - 2 часа</a:t>
            </a:r>
            <a:endParaRPr lang="ru-RU" dirty="0"/>
          </a:p>
          <a:p>
            <a:r>
              <a:rPr lang="ru-RU" dirty="0"/>
              <a:t>3) Генераторы - 4 часа</a:t>
            </a:r>
            <a:endParaRPr lang="ru-RU" dirty="0"/>
          </a:p>
          <a:p>
            <a:r>
              <a:rPr lang="ru-RU" dirty="0"/>
              <a:t>4) Модули и пакеты - 2 часа</a:t>
            </a:r>
            <a:endParaRPr lang="ru-RU" dirty="0"/>
          </a:p>
          <a:p>
            <a:r>
              <a:rPr lang="ru-RU" dirty="0"/>
              <a:t>5) ООП - 6 часов</a:t>
            </a:r>
            <a:endParaRPr lang="ru-RU" dirty="0"/>
          </a:p>
          <a:p>
            <a:r>
              <a:rPr lang="ru-RU" dirty="0"/>
              <a:t>2-й семестр </a:t>
            </a:r>
            <a:endParaRPr lang="ru-RU" dirty="0"/>
          </a:p>
          <a:p>
            <a:r>
              <a:rPr lang="ru-RU" dirty="0"/>
              <a:t>Тематика: углубленное изучение языков программирования, начало работы с системным инструментарием и основными библиотеками машинного обучения и компьютерного зрения </a:t>
            </a:r>
            <a:endParaRPr lang="ru-RU" dirty="0"/>
          </a:p>
          <a:p>
            <a:r>
              <a:rPr lang="ru-RU" dirty="0"/>
              <a:t>30+ часов(теория+ практика)  </a:t>
            </a:r>
            <a:endParaRPr lang="ru-RU" dirty="0"/>
          </a:p>
          <a:p>
            <a:r>
              <a:rPr lang="ru-RU" dirty="0"/>
              <a:t>3-й семестр </a:t>
            </a:r>
            <a:endParaRPr lang="ru-RU" dirty="0"/>
          </a:p>
          <a:p>
            <a:r>
              <a:rPr lang="ru-RU" dirty="0"/>
              <a:t>Разделение на выбор - чистый </a:t>
            </a:r>
            <a:r>
              <a:rPr lang="ru-RU" dirty="0" err="1"/>
              <a:t>data</a:t>
            </a:r>
            <a:r>
              <a:rPr lang="ru-RU" dirty="0"/>
              <a:t> </a:t>
            </a:r>
            <a:r>
              <a:rPr lang="ru-RU" dirty="0" err="1"/>
              <a:t>sciense</a:t>
            </a:r>
            <a:r>
              <a:rPr lang="ru-RU" dirty="0"/>
              <a:t> или </a:t>
            </a:r>
            <a:r>
              <a:rPr lang="ru-RU" dirty="0" err="1"/>
              <a:t>system</a:t>
            </a:r>
            <a:r>
              <a:rPr lang="ru-RU" dirty="0"/>
              <a:t> </a:t>
            </a:r>
            <a:r>
              <a:rPr lang="ru-RU" dirty="0" err="1"/>
              <a:t>development</a:t>
            </a:r>
            <a:r>
              <a:rPr lang="ru-RU" dirty="0"/>
              <a:t>.  </a:t>
            </a:r>
            <a:endParaRPr lang="ru-RU" dirty="0"/>
          </a:p>
          <a:p>
            <a:r>
              <a:rPr lang="ru-RU" dirty="0" err="1"/>
              <a:t>data</a:t>
            </a:r>
            <a:r>
              <a:rPr lang="ru-RU" dirty="0"/>
              <a:t> </a:t>
            </a:r>
            <a:r>
              <a:rPr lang="ru-RU" dirty="0" err="1"/>
              <a:t>sciense</a:t>
            </a:r>
            <a:r>
              <a:rPr lang="ru-RU" dirty="0"/>
              <a:t> - углубленное изучение </a:t>
            </a:r>
            <a:r>
              <a:rPr lang="ru-RU" dirty="0" err="1"/>
              <a:t>deep</a:t>
            </a:r>
            <a:r>
              <a:rPr lang="ru-RU" dirty="0"/>
              <a:t> </a:t>
            </a:r>
            <a:r>
              <a:rPr lang="ru-RU" dirty="0" err="1"/>
              <a:t>learning</a:t>
            </a:r>
            <a:r>
              <a:rPr lang="ru-RU" dirty="0"/>
              <a:t> и сопутствующего математического аппарата, анализа производительности сетей, </a:t>
            </a:r>
            <a:r>
              <a:rPr lang="ru-RU" dirty="0" err="1"/>
              <a:t>опитмизации</a:t>
            </a:r>
            <a:r>
              <a:rPr lang="ru-RU" dirty="0"/>
              <a:t> работы сетей.  </a:t>
            </a:r>
            <a:endParaRPr lang="ru-RU" dirty="0"/>
          </a:p>
          <a:p>
            <a:r>
              <a:rPr lang="ru-RU" dirty="0" err="1"/>
              <a:t>system</a:t>
            </a:r>
            <a:r>
              <a:rPr lang="ru-RU" dirty="0"/>
              <a:t> </a:t>
            </a:r>
            <a:r>
              <a:rPr lang="ru-RU" dirty="0" err="1"/>
              <a:t>development</a:t>
            </a:r>
            <a:r>
              <a:rPr lang="ru-RU" dirty="0"/>
              <a:t> - разработка и развертывание ПО с использованием компонентов использующих инструментарий глубокого обучения. Знакомство с системными компонентами, понятием виртуализации, сервисной инфраструктуры. </a:t>
            </a:r>
            <a:endParaRPr lang="ru-RU" dirty="0"/>
          </a:p>
          <a:p>
            <a:r>
              <a:rPr lang="ru-RU" dirty="0"/>
              <a:t>4-й семестр  </a:t>
            </a:r>
            <a:endParaRPr lang="ru-RU" dirty="0"/>
          </a:p>
          <a:p>
            <a:r>
              <a:rPr lang="ru-RU" dirty="0"/>
              <a:t>Изучение встраиваемых систем в связке с </a:t>
            </a:r>
            <a:r>
              <a:rPr lang="ru-RU" dirty="0" err="1"/>
              <a:t>DLи</a:t>
            </a:r>
            <a:r>
              <a:rPr lang="ru-RU" dirty="0"/>
              <a:t> CV - (платформы </a:t>
            </a:r>
            <a:r>
              <a:rPr lang="ru-RU" dirty="0" err="1"/>
              <a:t>jetson</a:t>
            </a:r>
            <a:r>
              <a:rPr lang="ru-RU" dirty="0"/>
              <a:t> и т.д.)</a:t>
            </a:r>
            <a:endParaRPr lang="ru-RU" dirty="0"/>
          </a:p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D861DE-9820-A34E-9D6F-B0874821B491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Программа обучения:</a:t>
            </a:r>
            <a:endParaRPr lang="ru-RU" dirty="0"/>
          </a:p>
          <a:p>
            <a:r>
              <a:rPr lang="ru-RU" dirty="0"/>
              <a:t>1 семестр</a:t>
            </a:r>
            <a:endParaRPr lang="ru-RU" dirty="0"/>
          </a:p>
          <a:p>
            <a:r>
              <a:rPr lang="ru-RU" dirty="0"/>
              <a:t>Теория: </a:t>
            </a:r>
            <a:endParaRPr lang="ru-RU" dirty="0"/>
          </a:p>
          <a:p>
            <a:r>
              <a:rPr lang="ru-RU" dirty="0"/>
              <a:t>1) Программирование, общие концепции программирования, история развития вычислительной техники(1 лекция)</a:t>
            </a:r>
            <a:endParaRPr lang="ru-RU" dirty="0"/>
          </a:p>
          <a:p>
            <a:r>
              <a:rPr lang="ru-RU" dirty="0"/>
              <a:t>2) Общие парадигмы программирования или почему нужно сначала думать, а потом писать(0,5 лекции)</a:t>
            </a:r>
            <a:endParaRPr lang="ru-RU" dirty="0"/>
          </a:p>
          <a:p>
            <a:r>
              <a:rPr lang="ru-RU" dirty="0"/>
              <a:t>3) История развития языков программирования(0,5 лекции)</a:t>
            </a:r>
            <a:endParaRPr lang="ru-RU" dirty="0"/>
          </a:p>
          <a:p>
            <a:r>
              <a:rPr lang="ru-RU" dirty="0"/>
              <a:t>4) </a:t>
            </a:r>
            <a:r>
              <a:rPr lang="ru-RU" dirty="0" err="1"/>
              <a:t>Python</a:t>
            </a:r>
            <a:r>
              <a:rPr lang="ru-RU" dirty="0"/>
              <a:t> - первое знакомство с языком. Выполнение программ интерпретатором и пользователем Выполнение программ</a:t>
            </a:r>
            <a:endParaRPr lang="ru-RU" dirty="0"/>
          </a:p>
          <a:p>
            <a:r>
              <a:rPr lang="ru-RU" dirty="0"/>
              <a:t>5) Типы и операции (3 лекции)</a:t>
            </a:r>
            <a:endParaRPr lang="ru-RU" dirty="0"/>
          </a:p>
          <a:p>
            <a:r>
              <a:rPr lang="ru-RU" dirty="0"/>
              <a:t>6) Синтаксис операторов в  </a:t>
            </a:r>
            <a:r>
              <a:rPr lang="ru-RU" dirty="0" err="1"/>
              <a:t>Python</a:t>
            </a:r>
            <a:r>
              <a:rPr lang="ru-RU" dirty="0"/>
              <a:t> (2 лекции)</a:t>
            </a:r>
            <a:endParaRPr lang="ru-RU" dirty="0"/>
          </a:p>
          <a:p>
            <a:r>
              <a:rPr lang="ru-RU" dirty="0"/>
              <a:t>7) Функции в </a:t>
            </a:r>
            <a:r>
              <a:rPr lang="ru-RU" dirty="0" err="1"/>
              <a:t>Python</a:t>
            </a:r>
            <a:r>
              <a:rPr lang="ru-RU" dirty="0"/>
              <a:t>, процедурное программирование (1 лекция)</a:t>
            </a:r>
            <a:endParaRPr lang="ru-RU" dirty="0"/>
          </a:p>
          <a:p>
            <a:r>
              <a:rPr lang="ru-RU" dirty="0"/>
              <a:t>8) Генераторы (1 лекция)</a:t>
            </a:r>
            <a:endParaRPr lang="ru-RU" dirty="0"/>
          </a:p>
          <a:p>
            <a:r>
              <a:rPr lang="ru-RU" dirty="0"/>
              <a:t>9) Модули и пакеты модулей (2 лекции)</a:t>
            </a:r>
            <a:endParaRPr lang="ru-RU" dirty="0"/>
          </a:p>
          <a:p>
            <a:r>
              <a:rPr lang="ru-RU" dirty="0"/>
              <a:t>10) Объектно-ориентированное программирование в </a:t>
            </a:r>
            <a:r>
              <a:rPr lang="ru-RU" dirty="0" err="1"/>
              <a:t>Python</a:t>
            </a:r>
            <a:r>
              <a:rPr lang="ru-RU" dirty="0"/>
              <a:t>(3 лекции)</a:t>
            </a:r>
            <a:endParaRPr lang="ru-RU" dirty="0"/>
          </a:p>
          <a:p>
            <a:r>
              <a:rPr lang="ru-RU" dirty="0"/>
              <a:t>Практика: </a:t>
            </a:r>
            <a:endParaRPr lang="ru-RU" dirty="0"/>
          </a:p>
          <a:p>
            <a:r>
              <a:rPr lang="ru-RU" dirty="0"/>
              <a:t>Лабораторные работы</a:t>
            </a:r>
            <a:endParaRPr lang="ru-RU" dirty="0"/>
          </a:p>
          <a:p>
            <a:r>
              <a:rPr lang="ru-RU" dirty="0"/>
              <a:t>1) типы и операции - 2  часа</a:t>
            </a:r>
            <a:endParaRPr lang="ru-RU" dirty="0"/>
          </a:p>
          <a:p>
            <a:r>
              <a:rPr lang="ru-RU" dirty="0"/>
              <a:t>2) Процедурное программирование - 2 часа</a:t>
            </a:r>
            <a:endParaRPr lang="ru-RU" dirty="0"/>
          </a:p>
          <a:p>
            <a:r>
              <a:rPr lang="ru-RU" dirty="0"/>
              <a:t>3) Генераторы - 4 часа</a:t>
            </a:r>
            <a:endParaRPr lang="ru-RU" dirty="0"/>
          </a:p>
          <a:p>
            <a:r>
              <a:rPr lang="ru-RU" dirty="0"/>
              <a:t>4) Модули и пакеты - 2 часа</a:t>
            </a:r>
            <a:endParaRPr lang="ru-RU" dirty="0"/>
          </a:p>
          <a:p>
            <a:r>
              <a:rPr lang="ru-RU" dirty="0"/>
              <a:t>5) ООП - 6 часов</a:t>
            </a:r>
            <a:endParaRPr lang="ru-RU" dirty="0"/>
          </a:p>
          <a:p>
            <a:r>
              <a:rPr lang="ru-RU" dirty="0"/>
              <a:t>2-й семестр </a:t>
            </a:r>
            <a:endParaRPr lang="ru-RU" dirty="0"/>
          </a:p>
          <a:p>
            <a:r>
              <a:rPr lang="ru-RU" dirty="0"/>
              <a:t>Тематика: углубленное изучение языков программирования, начало работы с системным инструментарием и основными библиотеками машинного обучения и компьютерного зрения </a:t>
            </a:r>
            <a:endParaRPr lang="ru-RU" dirty="0"/>
          </a:p>
          <a:p>
            <a:r>
              <a:rPr lang="ru-RU" dirty="0"/>
              <a:t>30+ часов(теория+ практика)  </a:t>
            </a:r>
            <a:endParaRPr lang="ru-RU" dirty="0"/>
          </a:p>
          <a:p>
            <a:r>
              <a:rPr lang="ru-RU" dirty="0"/>
              <a:t>3-й семестр </a:t>
            </a:r>
            <a:endParaRPr lang="ru-RU" dirty="0"/>
          </a:p>
          <a:p>
            <a:r>
              <a:rPr lang="ru-RU" dirty="0"/>
              <a:t>Разделение на выбор - чистый </a:t>
            </a:r>
            <a:r>
              <a:rPr lang="ru-RU" dirty="0" err="1"/>
              <a:t>data</a:t>
            </a:r>
            <a:r>
              <a:rPr lang="ru-RU" dirty="0"/>
              <a:t> </a:t>
            </a:r>
            <a:r>
              <a:rPr lang="ru-RU" dirty="0" err="1"/>
              <a:t>sciense</a:t>
            </a:r>
            <a:r>
              <a:rPr lang="ru-RU" dirty="0"/>
              <a:t> или </a:t>
            </a:r>
            <a:r>
              <a:rPr lang="ru-RU" dirty="0" err="1"/>
              <a:t>system</a:t>
            </a:r>
            <a:r>
              <a:rPr lang="ru-RU" dirty="0"/>
              <a:t> </a:t>
            </a:r>
            <a:r>
              <a:rPr lang="ru-RU" dirty="0" err="1"/>
              <a:t>development</a:t>
            </a:r>
            <a:r>
              <a:rPr lang="ru-RU" dirty="0"/>
              <a:t>.  </a:t>
            </a:r>
            <a:endParaRPr lang="ru-RU" dirty="0"/>
          </a:p>
          <a:p>
            <a:r>
              <a:rPr lang="ru-RU" dirty="0" err="1"/>
              <a:t>data</a:t>
            </a:r>
            <a:r>
              <a:rPr lang="ru-RU" dirty="0"/>
              <a:t> </a:t>
            </a:r>
            <a:r>
              <a:rPr lang="ru-RU" dirty="0" err="1"/>
              <a:t>sciense</a:t>
            </a:r>
            <a:r>
              <a:rPr lang="ru-RU" dirty="0"/>
              <a:t> - углубленное изучение </a:t>
            </a:r>
            <a:r>
              <a:rPr lang="ru-RU" dirty="0" err="1"/>
              <a:t>deep</a:t>
            </a:r>
            <a:r>
              <a:rPr lang="ru-RU" dirty="0"/>
              <a:t> </a:t>
            </a:r>
            <a:r>
              <a:rPr lang="ru-RU" dirty="0" err="1"/>
              <a:t>learning</a:t>
            </a:r>
            <a:r>
              <a:rPr lang="ru-RU" dirty="0"/>
              <a:t> и сопутствующего математического аппарата, анализа производительности сетей, </a:t>
            </a:r>
            <a:r>
              <a:rPr lang="ru-RU" dirty="0" err="1"/>
              <a:t>опитмизации</a:t>
            </a:r>
            <a:r>
              <a:rPr lang="ru-RU" dirty="0"/>
              <a:t> работы сетей.  </a:t>
            </a:r>
            <a:endParaRPr lang="ru-RU" dirty="0"/>
          </a:p>
          <a:p>
            <a:r>
              <a:rPr lang="ru-RU" dirty="0" err="1"/>
              <a:t>system</a:t>
            </a:r>
            <a:r>
              <a:rPr lang="ru-RU" dirty="0"/>
              <a:t> </a:t>
            </a:r>
            <a:r>
              <a:rPr lang="ru-RU" dirty="0" err="1"/>
              <a:t>development</a:t>
            </a:r>
            <a:r>
              <a:rPr lang="ru-RU" dirty="0"/>
              <a:t> - разработка и развертывание ПО с использованием компонентов использующих инструментарий глубокого обучения. Знакомство с системными компонентами, понятием виртуализации, сервисной инфраструктуры. </a:t>
            </a:r>
            <a:endParaRPr lang="ru-RU" dirty="0"/>
          </a:p>
          <a:p>
            <a:r>
              <a:rPr lang="ru-RU" dirty="0"/>
              <a:t>4-й семестр  </a:t>
            </a:r>
            <a:endParaRPr lang="ru-RU" dirty="0"/>
          </a:p>
          <a:p>
            <a:r>
              <a:rPr lang="ru-RU" dirty="0"/>
              <a:t>Изучение встраиваемых систем в связке с </a:t>
            </a:r>
            <a:r>
              <a:rPr lang="ru-RU" dirty="0" err="1"/>
              <a:t>DLи</a:t>
            </a:r>
            <a:r>
              <a:rPr lang="ru-RU" dirty="0"/>
              <a:t> CV - (платформы </a:t>
            </a:r>
            <a:r>
              <a:rPr lang="ru-RU" dirty="0" err="1"/>
              <a:t>jetson</a:t>
            </a:r>
            <a:r>
              <a:rPr lang="ru-RU" dirty="0"/>
              <a:t> и т.д.)</a:t>
            </a:r>
            <a:endParaRPr lang="ru-RU" dirty="0"/>
          </a:p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D861DE-9820-A34E-9D6F-B0874821B491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Программа обучения:</a:t>
            </a:r>
            <a:endParaRPr lang="ru-RU" dirty="0"/>
          </a:p>
          <a:p>
            <a:r>
              <a:rPr lang="ru-RU" dirty="0"/>
              <a:t>1 семестр</a:t>
            </a:r>
            <a:endParaRPr lang="ru-RU" dirty="0"/>
          </a:p>
          <a:p>
            <a:r>
              <a:rPr lang="ru-RU" dirty="0"/>
              <a:t>Теория: </a:t>
            </a:r>
            <a:endParaRPr lang="ru-RU" dirty="0"/>
          </a:p>
          <a:p>
            <a:r>
              <a:rPr lang="ru-RU" dirty="0"/>
              <a:t>1) Программирование, общие концепции программирования, история развития вычислительной техники(1 лекция)</a:t>
            </a:r>
            <a:endParaRPr lang="ru-RU" dirty="0"/>
          </a:p>
          <a:p>
            <a:r>
              <a:rPr lang="ru-RU" dirty="0"/>
              <a:t>2) Общие парадигмы программирования или почему нужно сначала думать, а потом писать(0,5 лекции)</a:t>
            </a:r>
            <a:endParaRPr lang="ru-RU" dirty="0"/>
          </a:p>
          <a:p>
            <a:r>
              <a:rPr lang="ru-RU" dirty="0"/>
              <a:t>3) История развития языков программирования(0,5 лекции)</a:t>
            </a:r>
            <a:endParaRPr lang="ru-RU" dirty="0"/>
          </a:p>
          <a:p>
            <a:r>
              <a:rPr lang="ru-RU" dirty="0"/>
              <a:t>4) </a:t>
            </a:r>
            <a:r>
              <a:rPr lang="ru-RU" dirty="0" err="1"/>
              <a:t>Python</a:t>
            </a:r>
            <a:r>
              <a:rPr lang="ru-RU" dirty="0"/>
              <a:t> - первое знакомство с языком. Выполнение программ интерпретатором и пользователем Выполнение программ</a:t>
            </a:r>
            <a:endParaRPr lang="ru-RU" dirty="0"/>
          </a:p>
          <a:p>
            <a:r>
              <a:rPr lang="ru-RU" dirty="0"/>
              <a:t>5) Типы и операции (3 лекции)</a:t>
            </a:r>
            <a:endParaRPr lang="ru-RU" dirty="0"/>
          </a:p>
          <a:p>
            <a:r>
              <a:rPr lang="ru-RU" dirty="0"/>
              <a:t>6) Синтаксис операторов в  </a:t>
            </a:r>
            <a:r>
              <a:rPr lang="ru-RU" dirty="0" err="1"/>
              <a:t>Python</a:t>
            </a:r>
            <a:r>
              <a:rPr lang="ru-RU" dirty="0"/>
              <a:t> (2 лекции)</a:t>
            </a:r>
            <a:endParaRPr lang="ru-RU" dirty="0"/>
          </a:p>
          <a:p>
            <a:r>
              <a:rPr lang="ru-RU" dirty="0"/>
              <a:t>7) Функции в </a:t>
            </a:r>
            <a:r>
              <a:rPr lang="ru-RU" dirty="0" err="1"/>
              <a:t>Python</a:t>
            </a:r>
            <a:r>
              <a:rPr lang="ru-RU" dirty="0"/>
              <a:t>, процедурное программирование (1 лекция)</a:t>
            </a:r>
            <a:endParaRPr lang="ru-RU" dirty="0"/>
          </a:p>
          <a:p>
            <a:r>
              <a:rPr lang="ru-RU" dirty="0"/>
              <a:t>8) Генераторы (1 лекция)</a:t>
            </a:r>
            <a:endParaRPr lang="ru-RU" dirty="0"/>
          </a:p>
          <a:p>
            <a:r>
              <a:rPr lang="ru-RU" dirty="0"/>
              <a:t>9) Модули и пакеты модулей (2 лекции)</a:t>
            </a:r>
            <a:endParaRPr lang="ru-RU" dirty="0"/>
          </a:p>
          <a:p>
            <a:r>
              <a:rPr lang="ru-RU" dirty="0"/>
              <a:t>10) Объектно-ориентированное программирование в </a:t>
            </a:r>
            <a:r>
              <a:rPr lang="ru-RU" dirty="0" err="1"/>
              <a:t>Python</a:t>
            </a:r>
            <a:r>
              <a:rPr lang="ru-RU" dirty="0"/>
              <a:t>(3 лекции)</a:t>
            </a:r>
            <a:endParaRPr lang="ru-RU" dirty="0"/>
          </a:p>
          <a:p>
            <a:r>
              <a:rPr lang="ru-RU" dirty="0"/>
              <a:t>Практика: </a:t>
            </a:r>
            <a:endParaRPr lang="ru-RU" dirty="0"/>
          </a:p>
          <a:p>
            <a:r>
              <a:rPr lang="ru-RU" dirty="0"/>
              <a:t>Лабораторные работы</a:t>
            </a:r>
            <a:endParaRPr lang="ru-RU" dirty="0"/>
          </a:p>
          <a:p>
            <a:r>
              <a:rPr lang="ru-RU" dirty="0"/>
              <a:t>1) типы и операции - 2  часа</a:t>
            </a:r>
            <a:endParaRPr lang="ru-RU" dirty="0"/>
          </a:p>
          <a:p>
            <a:r>
              <a:rPr lang="ru-RU" dirty="0"/>
              <a:t>2) Процедурное программирование - 2 часа</a:t>
            </a:r>
            <a:endParaRPr lang="ru-RU" dirty="0"/>
          </a:p>
          <a:p>
            <a:r>
              <a:rPr lang="ru-RU" dirty="0"/>
              <a:t>3) Генераторы - 4 часа</a:t>
            </a:r>
            <a:endParaRPr lang="ru-RU" dirty="0"/>
          </a:p>
          <a:p>
            <a:r>
              <a:rPr lang="ru-RU" dirty="0"/>
              <a:t>4) Модули и пакеты - 2 часа</a:t>
            </a:r>
            <a:endParaRPr lang="ru-RU" dirty="0"/>
          </a:p>
          <a:p>
            <a:r>
              <a:rPr lang="ru-RU" dirty="0"/>
              <a:t>5) ООП - 6 часов</a:t>
            </a:r>
            <a:endParaRPr lang="ru-RU" dirty="0"/>
          </a:p>
          <a:p>
            <a:r>
              <a:rPr lang="ru-RU" dirty="0"/>
              <a:t>2-й семестр </a:t>
            </a:r>
            <a:endParaRPr lang="ru-RU" dirty="0"/>
          </a:p>
          <a:p>
            <a:r>
              <a:rPr lang="ru-RU" dirty="0"/>
              <a:t>Тематика: углубленное изучение языков программирования, начало работы с системным инструментарием и основными библиотеками машинного обучения и компьютерного зрения </a:t>
            </a:r>
            <a:endParaRPr lang="ru-RU" dirty="0"/>
          </a:p>
          <a:p>
            <a:r>
              <a:rPr lang="ru-RU" dirty="0"/>
              <a:t>30+ часов(теория+ практика)  </a:t>
            </a:r>
            <a:endParaRPr lang="ru-RU" dirty="0"/>
          </a:p>
          <a:p>
            <a:r>
              <a:rPr lang="ru-RU" dirty="0"/>
              <a:t>3-й семестр </a:t>
            </a:r>
            <a:endParaRPr lang="ru-RU" dirty="0"/>
          </a:p>
          <a:p>
            <a:r>
              <a:rPr lang="ru-RU" dirty="0"/>
              <a:t>Разделение на выбор - чистый </a:t>
            </a:r>
            <a:r>
              <a:rPr lang="ru-RU" dirty="0" err="1"/>
              <a:t>data</a:t>
            </a:r>
            <a:r>
              <a:rPr lang="ru-RU" dirty="0"/>
              <a:t> </a:t>
            </a:r>
            <a:r>
              <a:rPr lang="ru-RU" dirty="0" err="1"/>
              <a:t>sciense</a:t>
            </a:r>
            <a:r>
              <a:rPr lang="ru-RU" dirty="0"/>
              <a:t> или </a:t>
            </a:r>
            <a:r>
              <a:rPr lang="ru-RU" dirty="0" err="1"/>
              <a:t>system</a:t>
            </a:r>
            <a:r>
              <a:rPr lang="ru-RU" dirty="0"/>
              <a:t> </a:t>
            </a:r>
            <a:r>
              <a:rPr lang="ru-RU" dirty="0" err="1"/>
              <a:t>development</a:t>
            </a:r>
            <a:r>
              <a:rPr lang="ru-RU" dirty="0"/>
              <a:t>.  </a:t>
            </a:r>
            <a:endParaRPr lang="ru-RU" dirty="0"/>
          </a:p>
          <a:p>
            <a:r>
              <a:rPr lang="ru-RU" dirty="0" err="1"/>
              <a:t>data</a:t>
            </a:r>
            <a:r>
              <a:rPr lang="ru-RU" dirty="0"/>
              <a:t> </a:t>
            </a:r>
            <a:r>
              <a:rPr lang="ru-RU" dirty="0" err="1"/>
              <a:t>sciense</a:t>
            </a:r>
            <a:r>
              <a:rPr lang="ru-RU" dirty="0"/>
              <a:t> - углубленное изучение </a:t>
            </a:r>
            <a:r>
              <a:rPr lang="ru-RU" dirty="0" err="1"/>
              <a:t>deep</a:t>
            </a:r>
            <a:r>
              <a:rPr lang="ru-RU" dirty="0"/>
              <a:t> </a:t>
            </a:r>
            <a:r>
              <a:rPr lang="ru-RU" dirty="0" err="1"/>
              <a:t>learning</a:t>
            </a:r>
            <a:r>
              <a:rPr lang="ru-RU" dirty="0"/>
              <a:t> и сопутствующего математического аппарата, анализа производительности сетей, </a:t>
            </a:r>
            <a:r>
              <a:rPr lang="ru-RU" dirty="0" err="1"/>
              <a:t>опитмизации</a:t>
            </a:r>
            <a:r>
              <a:rPr lang="ru-RU" dirty="0"/>
              <a:t> работы сетей.  </a:t>
            </a:r>
            <a:endParaRPr lang="ru-RU" dirty="0"/>
          </a:p>
          <a:p>
            <a:r>
              <a:rPr lang="ru-RU" dirty="0" err="1"/>
              <a:t>system</a:t>
            </a:r>
            <a:r>
              <a:rPr lang="ru-RU" dirty="0"/>
              <a:t> </a:t>
            </a:r>
            <a:r>
              <a:rPr lang="ru-RU" dirty="0" err="1"/>
              <a:t>development</a:t>
            </a:r>
            <a:r>
              <a:rPr lang="ru-RU" dirty="0"/>
              <a:t> - разработка и развертывание ПО с использованием компонентов использующих инструментарий глубокого обучения. Знакомство с системными компонентами, понятием виртуализации, сервисной инфраструктуры. </a:t>
            </a:r>
            <a:endParaRPr lang="ru-RU" dirty="0"/>
          </a:p>
          <a:p>
            <a:r>
              <a:rPr lang="ru-RU" dirty="0"/>
              <a:t>4-й семестр  </a:t>
            </a:r>
            <a:endParaRPr lang="ru-RU" dirty="0"/>
          </a:p>
          <a:p>
            <a:r>
              <a:rPr lang="ru-RU" dirty="0"/>
              <a:t>Изучение встраиваемых систем в связке с </a:t>
            </a:r>
            <a:r>
              <a:rPr lang="ru-RU" dirty="0" err="1"/>
              <a:t>DLи</a:t>
            </a:r>
            <a:r>
              <a:rPr lang="ru-RU" dirty="0"/>
              <a:t> CV - (платформы </a:t>
            </a:r>
            <a:r>
              <a:rPr lang="ru-RU" dirty="0" err="1"/>
              <a:t>jetson</a:t>
            </a:r>
            <a:r>
              <a:rPr lang="ru-RU" dirty="0"/>
              <a:t> и т.д.)</a:t>
            </a:r>
            <a:endParaRPr lang="ru-RU" dirty="0"/>
          </a:p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D861DE-9820-A34E-9D6F-B0874821B491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Программа обучения:</a:t>
            </a:r>
            <a:endParaRPr lang="ru-RU" dirty="0"/>
          </a:p>
          <a:p>
            <a:r>
              <a:rPr lang="ru-RU" dirty="0"/>
              <a:t>1 семестр</a:t>
            </a:r>
            <a:endParaRPr lang="ru-RU" dirty="0"/>
          </a:p>
          <a:p>
            <a:r>
              <a:rPr lang="ru-RU" dirty="0"/>
              <a:t>Теория: </a:t>
            </a:r>
            <a:endParaRPr lang="ru-RU" dirty="0"/>
          </a:p>
          <a:p>
            <a:r>
              <a:rPr lang="ru-RU" dirty="0"/>
              <a:t>1) Программирование, общие концепции программирования, история развития вычислительной техники(1 лекция)</a:t>
            </a:r>
            <a:endParaRPr lang="ru-RU" dirty="0"/>
          </a:p>
          <a:p>
            <a:r>
              <a:rPr lang="ru-RU" dirty="0"/>
              <a:t>2) Общие парадигмы программирования или почему нужно сначала думать, а потом писать(0,5 лекции)</a:t>
            </a:r>
            <a:endParaRPr lang="ru-RU" dirty="0"/>
          </a:p>
          <a:p>
            <a:r>
              <a:rPr lang="ru-RU" dirty="0"/>
              <a:t>3) История развития языков программирования(0,5 лекции)</a:t>
            </a:r>
            <a:endParaRPr lang="ru-RU" dirty="0"/>
          </a:p>
          <a:p>
            <a:r>
              <a:rPr lang="ru-RU" dirty="0"/>
              <a:t>4) </a:t>
            </a:r>
            <a:r>
              <a:rPr lang="ru-RU" dirty="0" err="1"/>
              <a:t>Python</a:t>
            </a:r>
            <a:r>
              <a:rPr lang="ru-RU" dirty="0"/>
              <a:t> - первое знакомство с языком. Выполнение программ интерпретатором и пользователем Выполнение программ</a:t>
            </a:r>
            <a:endParaRPr lang="ru-RU" dirty="0"/>
          </a:p>
          <a:p>
            <a:r>
              <a:rPr lang="ru-RU" dirty="0"/>
              <a:t>5) Типы и операции (3 лекции)</a:t>
            </a:r>
            <a:endParaRPr lang="ru-RU" dirty="0"/>
          </a:p>
          <a:p>
            <a:r>
              <a:rPr lang="ru-RU" dirty="0"/>
              <a:t>6) Синтаксис операторов в  </a:t>
            </a:r>
            <a:r>
              <a:rPr lang="ru-RU" dirty="0" err="1"/>
              <a:t>Python</a:t>
            </a:r>
            <a:r>
              <a:rPr lang="ru-RU" dirty="0"/>
              <a:t> (2 лекции)</a:t>
            </a:r>
            <a:endParaRPr lang="ru-RU" dirty="0"/>
          </a:p>
          <a:p>
            <a:r>
              <a:rPr lang="ru-RU" dirty="0"/>
              <a:t>7) Функции в </a:t>
            </a:r>
            <a:r>
              <a:rPr lang="ru-RU" dirty="0" err="1"/>
              <a:t>Python</a:t>
            </a:r>
            <a:r>
              <a:rPr lang="ru-RU" dirty="0"/>
              <a:t>, процедурное программирование (1 лекция)</a:t>
            </a:r>
            <a:endParaRPr lang="ru-RU" dirty="0"/>
          </a:p>
          <a:p>
            <a:r>
              <a:rPr lang="ru-RU" dirty="0"/>
              <a:t>8) Генераторы (1 лекция)</a:t>
            </a:r>
            <a:endParaRPr lang="ru-RU" dirty="0"/>
          </a:p>
          <a:p>
            <a:r>
              <a:rPr lang="ru-RU" dirty="0"/>
              <a:t>9) Модули и пакеты модулей (2 лекции)</a:t>
            </a:r>
            <a:endParaRPr lang="ru-RU" dirty="0"/>
          </a:p>
          <a:p>
            <a:r>
              <a:rPr lang="ru-RU" dirty="0"/>
              <a:t>10) Объектно-ориентированное программирование в </a:t>
            </a:r>
            <a:r>
              <a:rPr lang="ru-RU" dirty="0" err="1"/>
              <a:t>Python</a:t>
            </a:r>
            <a:r>
              <a:rPr lang="ru-RU" dirty="0"/>
              <a:t>(3 лекции)</a:t>
            </a:r>
            <a:endParaRPr lang="ru-RU" dirty="0"/>
          </a:p>
          <a:p>
            <a:r>
              <a:rPr lang="ru-RU" dirty="0"/>
              <a:t>Практика: </a:t>
            </a:r>
            <a:endParaRPr lang="ru-RU" dirty="0"/>
          </a:p>
          <a:p>
            <a:r>
              <a:rPr lang="ru-RU" dirty="0"/>
              <a:t>Лабораторные работы</a:t>
            </a:r>
            <a:endParaRPr lang="ru-RU" dirty="0"/>
          </a:p>
          <a:p>
            <a:r>
              <a:rPr lang="ru-RU" dirty="0"/>
              <a:t>1) типы и операции - 2  часа</a:t>
            </a:r>
            <a:endParaRPr lang="ru-RU" dirty="0"/>
          </a:p>
          <a:p>
            <a:r>
              <a:rPr lang="ru-RU" dirty="0"/>
              <a:t>2) Процедурное программирование - 2 часа</a:t>
            </a:r>
            <a:endParaRPr lang="ru-RU" dirty="0"/>
          </a:p>
          <a:p>
            <a:r>
              <a:rPr lang="ru-RU" dirty="0"/>
              <a:t>3) Генераторы - 4 часа</a:t>
            </a:r>
            <a:endParaRPr lang="ru-RU" dirty="0"/>
          </a:p>
          <a:p>
            <a:r>
              <a:rPr lang="ru-RU" dirty="0"/>
              <a:t>4) Модули и пакеты - 2 часа</a:t>
            </a:r>
            <a:endParaRPr lang="ru-RU" dirty="0"/>
          </a:p>
          <a:p>
            <a:r>
              <a:rPr lang="ru-RU" dirty="0"/>
              <a:t>5) ООП - 6 часов</a:t>
            </a:r>
            <a:endParaRPr lang="ru-RU" dirty="0"/>
          </a:p>
          <a:p>
            <a:r>
              <a:rPr lang="ru-RU" dirty="0"/>
              <a:t>2-й семестр </a:t>
            </a:r>
            <a:endParaRPr lang="ru-RU" dirty="0"/>
          </a:p>
          <a:p>
            <a:r>
              <a:rPr lang="ru-RU" dirty="0"/>
              <a:t>Тематика: углубленное изучение языков программирования, начало работы с системным инструментарием и основными библиотеками машинного обучения и компьютерного зрения </a:t>
            </a:r>
            <a:endParaRPr lang="ru-RU" dirty="0"/>
          </a:p>
          <a:p>
            <a:r>
              <a:rPr lang="ru-RU" dirty="0"/>
              <a:t>30+ часов(теория+ практика)  </a:t>
            </a:r>
            <a:endParaRPr lang="ru-RU" dirty="0"/>
          </a:p>
          <a:p>
            <a:r>
              <a:rPr lang="ru-RU" dirty="0"/>
              <a:t>3-й семестр </a:t>
            </a:r>
            <a:endParaRPr lang="ru-RU" dirty="0"/>
          </a:p>
          <a:p>
            <a:r>
              <a:rPr lang="ru-RU" dirty="0"/>
              <a:t>Разделение на выбор - чистый </a:t>
            </a:r>
            <a:r>
              <a:rPr lang="ru-RU" dirty="0" err="1"/>
              <a:t>data</a:t>
            </a:r>
            <a:r>
              <a:rPr lang="ru-RU" dirty="0"/>
              <a:t> </a:t>
            </a:r>
            <a:r>
              <a:rPr lang="ru-RU" dirty="0" err="1"/>
              <a:t>sciense</a:t>
            </a:r>
            <a:r>
              <a:rPr lang="ru-RU" dirty="0"/>
              <a:t> или </a:t>
            </a:r>
            <a:r>
              <a:rPr lang="ru-RU" dirty="0" err="1"/>
              <a:t>system</a:t>
            </a:r>
            <a:r>
              <a:rPr lang="ru-RU" dirty="0"/>
              <a:t> </a:t>
            </a:r>
            <a:r>
              <a:rPr lang="ru-RU" dirty="0" err="1"/>
              <a:t>development</a:t>
            </a:r>
            <a:r>
              <a:rPr lang="ru-RU" dirty="0"/>
              <a:t>.  </a:t>
            </a:r>
            <a:endParaRPr lang="ru-RU" dirty="0"/>
          </a:p>
          <a:p>
            <a:r>
              <a:rPr lang="ru-RU" dirty="0" err="1"/>
              <a:t>data</a:t>
            </a:r>
            <a:r>
              <a:rPr lang="ru-RU" dirty="0"/>
              <a:t> </a:t>
            </a:r>
            <a:r>
              <a:rPr lang="ru-RU" dirty="0" err="1"/>
              <a:t>sciense</a:t>
            </a:r>
            <a:r>
              <a:rPr lang="ru-RU" dirty="0"/>
              <a:t> - углубленное изучение </a:t>
            </a:r>
            <a:r>
              <a:rPr lang="ru-RU" dirty="0" err="1"/>
              <a:t>deep</a:t>
            </a:r>
            <a:r>
              <a:rPr lang="ru-RU" dirty="0"/>
              <a:t> </a:t>
            </a:r>
            <a:r>
              <a:rPr lang="ru-RU" dirty="0" err="1"/>
              <a:t>learning</a:t>
            </a:r>
            <a:r>
              <a:rPr lang="ru-RU" dirty="0"/>
              <a:t> и сопутствующего математического аппарата, анализа производительности сетей, </a:t>
            </a:r>
            <a:r>
              <a:rPr lang="ru-RU" dirty="0" err="1"/>
              <a:t>опитмизации</a:t>
            </a:r>
            <a:r>
              <a:rPr lang="ru-RU" dirty="0"/>
              <a:t> работы сетей.  </a:t>
            </a:r>
            <a:endParaRPr lang="ru-RU" dirty="0"/>
          </a:p>
          <a:p>
            <a:r>
              <a:rPr lang="ru-RU" dirty="0" err="1"/>
              <a:t>system</a:t>
            </a:r>
            <a:r>
              <a:rPr lang="ru-RU" dirty="0"/>
              <a:t> </a:t>
            </a:r>
            <a:r>
              <a:rPr lang="ru-RU" dirty="0" err="1"/>
              <a:t>development</a:t>
            </a:r>
            <a:r>
              <a:rPr lang="ru-RU" dirty="0"/>
              <a:t> - разработка и развертывание ПО с использованием компонентов использующих инструментарий глубокого обучения. Знакомство с системными компонентами, понятием виртуализации, сервисной инфраструктуры. </a:t>
            </a:r>
            <a:endParaRPr lang="ru-RU" dirty="0"/>
          </a:p>
          <a:p>
            <a:r>
              <a:rPr lang="ru-RU" dirty="0"/>
              <a:t>4-й семестр  </a:t>
            </a:r>
            <a:endParaRPr lang="ru-RU" dirty="0"/>
          </a:p>
          <a:p>
            <a:r>
              <a:rPr lang="ru-RU" dirty="0"/>
              <a:t>Изучение встраиваемых систем в связке с </a:t>
            </a:r>
            <a:r>
              <a:rPr lang="ru-RU" dirty="0" err="1"/>
              <a:t>DLи</a:t>
            </a:r>
            <a:r>
              <a:rPr lang="ru-RU" dirty="0"/>
              <a:t> CV - (платформы </a:t>
            </a:r>
            <a:r>
              <a:rPr lang="ru-RU" dirty="0" err="1"/>
              <a:t>jetson</a:t>
            </a:r>
            <a:r>
              <a:rPr lang="ru-RU" dirty="0"/>
              <a:t> и т.д.)</a:t>
            </a:r>
            <a:endParaRPr lang="ru-RU" dirty="0"/>
          </a:p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D861DE-9820-A34E-9D6F-B0874821B491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Программа обучения:</a:t>
            </a:r>
            <a:endParaRPr lang="ru-RU" dirty="0"/>
          </a:p>
          <a:p>
            <a:r>
              <a:rPr lang="ru-RU" dirty="0"/>
              <a:t>1 семестр</a:t>
            </a:r>
            <a:endParaRPr lang="ru-RU" dirty="0"/>
          </a:p>
          <a:p>
            <a:r>
              <a:rPr lang="ru-RU" dirty="0"/>
              <a:t>Теория: </a:t>
            </a:r>
            <a:endParaRPr lang="ru-RU" dirty="0"/>
          </a:p>
          <a:p>
            <a:r>
              <a:rPr lang="ru-RU" dirty="0"/>
              <a:t>1) Программирование, общие концепции программирования, история развития вычислительной техники(1 лекция)</a:t>
            </a:r>
            <a:endParaRPr lang="ru-RU" dirty="0"/>
          </a:p>
          <a:p>
            <a:r>
              <a:rPr lang="ru-RU" dirty="0"/>
              <a:t>2) Общие парадигмы программирования или почему нужно сначала думать, а потом писать(0,5 лекции)</a:t>
            </a:r>
            <a:endParaRPr lang="ru-RU" dirty="0"/>
          </a:p>
          <a:p>
            <a:r>
              <a:rPr lang="ru-RU" dirty="0"/>
              <a:t>3) История развития языков программирования(0,5 лекции)</a:t>
            </a:r>
            <a:endParaRPr lang="ru-RU" dirty="0"/>
          </a:p>
          <a:p>
            <a:r>
              <a:rPr lang="ru-RU" dirty="0"/>
              <a:t>4) </a:t>
            </a:r>
            <a:r>
              <a:rPr lang="ru-RU" dirty="0" err="1"/>
              <a:t>Python</a:t>
            </a:r>
            <a:r>
              <a:rPr lang="ru-RU" dirty="0"/>
              <a:t> - первое знакомство с языком. Выполнение программ интерпретатором и пользователем Выполнение программ</a:t>
            </a:r>
            <a:endParaRPr lang="ru-RU" dirty="0"/>
          </a:p>
          <a:p>
            <a:r>
              <a:rPr lang="ru-RU" dirty="0"/>
              <a:t>5) Типы и операции (3 лекции)</a:t>
            </a:r>
            <a:endParaRPr lang="ru-RU" dirty="0"/>
          </a:p>
          <a:p>
            <a:r>
              <a:rPr lang="ru-RU" dirty="0"/>
              <a:t>6) Синтаксис операторов в  </a:t>
            </a:r>
            <a:r>
              <a:rPr lang="ru-RU" dirty="0" err="1"/>
              <a:t>Python</a:t>
            </a:r>
            <a:r>
              <a:rPr lang="ru-RU" dirty="0"/>
              <a:t> (2 лекции)</a:t>
            </a:r>
            <a:endParaRPr lang="ru-RU" dirty="0"/>
          </a:p>
          <a:p>
            <a:r>
              <a:rPr lang="ru-RU" dirty="0"/>
              <a:t>7) Функции в </a:t>
            </a:r>
            <a:r>
              <a:rPr lang="ru-RU" dirty="0" err="1"/>
              <a:t>Python</a:t>
            </a:r>
            <a:r>
              <a:rPr lang="ru-RU" dirty="0"/>
              <a:t>, процедурное программирование (1 лекция)</a:t>
            </a:r>
            <a:endParaRPr lang="ru-RU" dirty="0"/>
          </a:p>
          <a:p>
            <a:r>
              <a:rPr lang="ru-RU" dirty="0"/>
              <a:t>8) Генераторы (1 лекция)</a:t>
            </a:r>
            <a:endParaRPr lang="ru-RU" dirty="0"/>
          </a:p>
          <a:p>
            <a:r>
              <a:rPr lang="ru-RU" dirty="0"/>
              <a:t>9) Модули и пакеты модулей (2 лекции)</a:t>
            </a:r>
            <a:endParaRPr lang="ru-RU" dirty="0"/>
          </a:p>
          <a:p>
            <a:r>
              <a:rPr lang="ru-RU" dirty="0"/>
              <a:t>10) Объектно-ориентированное программирование в </a:t>
            </a:r>
            <a:r>
              <a:rPr lang="ru-RU" dirty="0" err="1"/>
              <a:t>Python</a:t>
            </a:r>
            <a:r>
              <a:rPr lang="ru-RU" dirty="0"/>
              <a:t>(3 лекции)</a:t>
            </a:r>
            <a:endParaRPr lang="ru-RU" dirty="0"/>
          </a:p>
          <a:p>
            <a:r>
              <a:rPr lang="ru-RU" dirty="0"/>
              <a:t>Практика: </a:t>
            </a:r>
            <a:endParaRPr lang="ru-RU" dirty="0"/>
          </a:p>
          <a:p>
            <a:r>
              <a:rPr lang="ru-RU" dirty="0"/>
              <a:t>Лабораторные работы</a:t>
            </a:r>
            <a:endParaRPr lang="ru-RU" dirty="0"/>
          </a:p>
          <a:p>
            <a:r>
              <a:rPr lang="ru-RU" dirty="0"/>
              <a:t>1) типы и операции - 2  часа</a:t>
            </a:r>
            <a:endParaRPr lang="ru-RU" dirty="0"/>
          </a:p>
          <a:p>
            <a:r>
              <a:rPr lang="ru-RU" dirty="0"/>
              <a:t>2) Процедурное программирование - 2 часа</a:t>
            </a:r>
            <a:endParaRPr lang="ru-RU" dirty="0"/>
          </a:p>
          <a:p>
            <a:r>
              <a:rPr lang="ru-RU" dirty="0"/>
              <a:t>3) Генераторы - 4 часа</a:t>
            </a:r>
            <a:endParaRPr lang="ru-RU" dirty="0"/>
          </a:p>
          <a:p>
            <a:r>
              <a:rPr lang="ru-RU" dirty="0"/>
              <a:t>4) Модули и пакеты - 2 часа</a:t>
            </a:r>
            <a:endParaRPr lang="ru-RU" dirty="0"/>
          </a:p>
          <a:p>
            <a:r>
              <a:rPr lang="ru-RU" dirty="0"/>
              <a:t>5) ООП - 6 часов</a:t>
            </a:r>
            <a:endParaRPr lang="ru-RU" dirty="0"/>
          </a:p>
          <a:p>
            <a:r>
              <a:rPr lang="ru-RU" dirty="0"/>
              <a:t>2-й семестр </a:t>
            </a:r>
            <a:endParaRPr lang="ru-RU" dirty="0"/>
          </a:p>
          <a:p>
            <a:r>
              <a:rPr lang="ru-RU" dirty="0"/>
              <a:t>Тематика: углубленное изучение языков программирования, начало работы с системным инструментарием и основными библиотеками машинного обучения и компьютерного зрения </a:t>
            </a:r>
            <a:endParaRPr lang="ru-RU" dirty="0"/>
          </a:p>
          <a:p>
            <a:r>
              <a:rPr lang="ru-RU" dirty="0"/>
              <a:t>30+ часов(теория+ практика)  </a:t>
            </a:r>
            <a:endParaRPr lang="ru-RU" dirty="0"/>
          </a:p>
          <a:p>
            <a:r>
              <a:rPr lang="ru-RU" dirty="0"/>
              <a:t>3-й семестр </a:t>
            </a:r>
            <a:endParaRPr lang="ru-RU" dirty="0"/>
          </a:p>
          <a:p>
            <a:r>
              <a:rPr lang="ru-RU" dirty="0"/>
              <a:t>Разделение на выбор - чистый </a:t>
            </a:r>
            <a:r>
              <a:rPr lang="ru-RU" dirty="0" err="1"/>
              <a:t>data</a:t>
            </a:r>
            <a:r>
              <a:rPr lang="ru-RU" dirty="0"/>
              <a:t> </a:t>
            </a:r>
            <a:r>
              <a:rPr lang="ru-RU" dirty="0" err="1"/>
              <a:t>sciense</a:t>
            </a:r>
            <a:r>
              <a:rPr lang="ru-RU" dirty="0"/>
              <a:t> или </a:t>
            </a:r>
            <a:r>
              <a:rPr lang="ru-RU" dirty="0" err="1"/>
              <a:t>system</a:t>
            </a:r>
            <a:r>
              <a:rPr lang="ru-RU" dirty="0"/>
              <a:t> </a:t>
            </a:r>
            <a:r>
              <a:rPr lang="ru-RU" dirty="0" err="1"/>
              <a:t>development</a:t>
            </a:r>
            <a:r>
              <a:rPr lang="ru-RU" dirty="0"/>
              <a:t>.  </a:t>
            </a:r>
            <a:endParaRPr lang="ru-RU" dirty="0"/>
          </a:p>
          <a:p>
            <a:r>
              <a:rPr lang="ru-RU" dirty="0" err="1"/>
              <a:t>data</a:t>
            </a:r>
            <a:r>
              <a:rPr lang="ru-RU" dirty="0"/>
              <a:t> </a:t>
            </a:r>
            <a:r>
              <a:rPr lang="ru-RU" dirty="0" err="1"/>
              <a:t>sciense</a:t>
            </a:r>
            <a:r>
              <a:rPr lang="ru-RU" dirty="0"/>
              <a:t> - углубленное изучение </a:t>
            </a:r>
            <a:r>
              <a:rPr lang="ru-RU" dirty="0" err="1"/>
              <a:t>deep</a:t>
            </a:r>
            <a:r>
              <a:rPr lang="ru-RU" dirty="0"/>
              <a:t> </a:t>
            </a:r>
            <a:r>
              <a:rPr lang="ru-RU" dirty="0" err="1"/>
              <a:t>learning</a:t>
            </a:r>
            <a:r>
              <a:rPr lang="ru-RU" dirty="0"/>
              <a:t> и сопутствующего математического аппарата, анализа производительности сетей, </a:t>
            </a:r>
            <a:r>
              <a:rPr lang="ru-RU" dirty="0" err="1"/>
              <a:t>опитмизации</a:t>
            </a:r>
            <a:r>
              <a:rPr lang="ru-RU" dirty="0"/>
              <a:t> работы сетей.  </a:t>
            </a:r>
            <a:endParaRPr lang="ru-RU" dirty="0"/>
          </a:p>
          <a:p>
            <a:r>
              <a:rPr lang="ru-RU" dirty="0" err="1"/>
              <a:t>system</a:t>
            </a:r>
            <a:r>
              <a:rPr lang="ru-RU" dirty="0"/>
              <a:t> </a:t>
            </a:r>
            <a:r>
              <a:rPr lang="ru-RU" dirty="0" err="1"/>
              <a:t>development</a:t>
            </a:r>
            <a:r>
              <a:rPr lang="ru-RU" dirty="0"/>
              <a:t> - разработка и развертывание ПО с использованием компонентов использующих инструментарий глубокого обучения. Знакомство с системными компонентами, понятием виртуализации, сервисной инфраструктуры. </a:t>
            </a:r>
            <a:endParaRPr lang="ru-RU" dirty="0"/>
          </a:p>
          <a:p>
            <a:r>
              <a:rPr lang="ru-RU" dirty="0"/>
              <a:t>4-й семестр  </a:t>
            </a:r>
            <a:endParaRPr lang="ru-RU" dirty="0"/>
          </a:p>
          <a:p>
            <a:r>
              <a:rPr lang="ru-RU" dirty="0"/>
              <a:t>Изучение встраиваемых систем в связке с </a:t>
            </a:r>
            <a:r>
              <a:rPr lang="ru-RU" dirty="0" err="1"/>
              <a:t>DLи</a:t>
            </a:r>
            <a:r>
              <a:rPr lang="ru-RU" dirty="0"/>
              <a:t> CV - (платформы </a:t>
            </a:r>
            <a:r>
              <a:rPr lang="ru-RU" dirty="0" err="1"/>
              <a:t>jetson</a:t>
            </a:r>
            <a:r>
              <a:rPr lang="ru-RU" dirty="0"/>
              <a:t> и т.д.)</a:t>
            </a:r>
            <a:endParaRPr lang="ru-RU" dirty="0"/>
          </a:p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D861DE-9820-A34E-9D6F-B0874821B491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Программа обучения:</a:t>
            </a:r>
            <a:endParaRPr lang="ru-RU" dirty="0"/>
          </a:p>
          <a:p>
            <a:r>
              <a:rPr lang="ru-RU" dirty="0"/>
              <a:t>1 семестр</a:t>
            </a:r>
            <a:endParaRPr lang="ru-RU" dirty="0"/>
          </a:p>
          <a:p>
            <a:r>
              <a:rPr lang="ru-RU" dirty="0"/>
              <a:t>Теория: </a:t>
            </a:r>
            <a:endParaRPr lang="ru-RU" dirty="0"/>
          </a:p>
          <a:p>
            <a:r>
              <a:rPr lang="ru-RU" dirty="0"/>
              <a:t>1) Программирование, общие концепции программирования, история развития вычислительной техники(1 лекция)</a:t>
            </a:r>
            <a:endParaRPr lang="ru-RU" dirty="0"/>
          </a:p>
          <a:p>
            <a:r>
              <a:rPr lang="ru-RU" dirty="0"/>
              <a:t>2) Общие парадигмы программирования или почему нужно сначала думать, а потом писать(0,5 лекции)</a:t>
            </a:r>
            <a:endParaRPr lang="ru-RU" dirty="0"/>
          </a:p>
          <a:p>
            <a:r>
              <a:rPr lang="ru-RU" dirty="0"/>
              <a:t>3) История развития языков программирования(0,5 лекции)</a:t>
            </a:r>
            <a:endParaRPr lang="ru-RU" dirty="0"/>
          </a:p>
          <a:p>
            <a:r>
              <a:rPr lang="ru-RU" dirty="0"/>
              <a:t>4) </a:t>
            </a:r>
            <a:r>
              <a:rPr lang="ru-RU" dirty="0" err="1"/>
              <a:t>Python</a:t>
            </a:r>
            <a:r>
              <a:rPr lang="ru-RU" dirty="0"/>
              <a:t> - первое знакомство с языком. Выполнение программ интерпретатором и пользователем Выполнение программ</a:t>
            </a:r>
            <a:endParaRPr lang="ru-RU" dirty="0"/>
          </a:p>
          <a:p>
            <a:r>
              <a:rPr lang="ru-RU" dirty="0"/>
              <a:t>5) Типы и операции (3 лекции)</a:t>
            </a:r>
            <a:endParaRPr lang="ru-RU" dirty="0"/>
          </a:p>
          <a:p>
            <a:r>
              <a:rPr lang="ru-RU" dirty="0"/>
              <a:t>6) Синтаксис операторов в  </a:t>
            </a:r>
            <a:r>
              <a:rPr lang="ru-RU" dirty="0" err="1"/>
              <a:t>Python</a:t>
            </a:r>
            <a:r>
              <a:rPr lang="ru-RU" dirty="0"/>
              <a:t> (2 лекции)</a:t>
            </a:r>
            <a:endParaRPr lang="ru-RU" dirty="0"/>
          </a:p>
          <a:p>
            <a:r>
              <a:rPr lang="ru-RU" dirty="0"/>
              <a:t>7) Функции в </a:t>
            </a:r>
            <a:r>
              <a:rPr lang="ru-RU" dirty="0" err="1"/>
              <a:t>Python</a:t>
            </a:r>
            <a:r>
              <a:rPr lang="ru-RU" dirty="0"/>
              <a:t>, процедурное программирование (1 лекция)</a:t>
            </a:r>
            <a:endParaRPr lang="ru-RU" dirty="0"/>
          </a:p>
          <a:p>
            <a:r>
              <a:rPr lang="ru-RU" dirty="0"/>
              <a:t>8) Генераторы (1 лекция)</a:t>
            </a:r>
            <a:endParaRPr lang="ru-RU" dirty="0"/>
          </a:p>
          <a:p>
            <a:r>
              <a:rPr lang="ru-RU" dirty="0"/>
              <a:t>9) Модули и пакеты модулей (2 лекции)</a:t>
            </a:r>
            <a:endParaRPr lang="ru-RU" dirty="0"/>
          </a:p>
          <a:p>
            <a:r>
              <a:rPr lang="ru-RU" dirty="0"/>
              <a:t>10) Объектно-ориентированное программирование в </a:t>
            </a:r>
            <a:r>
              <a:rPr lang="ru-RU" dirty="0" err="1"/>
              <a:t>Python</a:t>
            </a:r>
            <a:r>
              <a:rPr lang="ru-RU" dirty="0"/>
              <a:t>(3 лекции)</a:t>
            </a:r>
            <a:endParaRPr lang="ru-RU" dirty="0"/>
          </a:p>
          <a:p>
            <a:r>
              <a:rPr lang="ru-RU" dirty="0"/>
              <a:t>Практика: </a:t>
            </a:r>
            <a:endParaRPr lang="ru-RU" dirty="0"/>
          </a:p>
          <a:p>
            <a:r>
              <a:rPr lang="ru-RU" dirty="0"/>
              <a:t>Лабораторные работы</a:t>
            </a:r>
            <a:endParaRPr lang="ru-RU" dirty="0"/>
          </a:p>
          <a:p>
            <a:r>
              <a:rPr lang="ru-RU" dirty="0"/>
              <a:t>1) типы и операции - 2  часа</a:t>
            </a:r>
            <a:endParaRPr lang="ru-RU" dirty="0"/>
          </a:p>
          <a:p>
            <a:r>
              <a:rPr lang="ru-RU" dirty="0"/>
              <a:t>2) Процедурное программирование - 2 часа</a:t>
            </a:r>
            <a:endParaRPr lang="ru-RU" dirty="0"/>
          </a:p>
          <a:p>
            <a:r>
              <a:rPr lang="ru-RU" dirty="0"/>
              <a:t>3) Генераторы - 4 часа</a:t>
            </a:r>
            <a:endParaRPr lang="ru-RU" dirty="0"/>
          </a:p>
          <a:p>
            <a:r>
              <a:rPr lang="ru-RU" dirty="0"/>
              <a:t>4) Модули и пакеты - 2 часа</a:t>
            </a:r>
            <a:endParaRPr lang="ru-RU" dirty="0"/>
          </a:p>
          <a:p>
            <a:r>
              <a:rPr lang="ru-RU" dirty="0"/>
              <a:t>5) ООП - 6 часов</a:t>
            </a:r>
            <a:endParaRPr lang="ru-RU" dirty="0"/>
          </a:p>
          <a:p>
            <a:r>
              <a:rPr lang="ru-RU" dirty="0"/>
              <a:t>2-й семестр </a:t>
            </a:r>
            <a:endParaRPr lang="ru-RU" dirty="0"/>
          </a:p>
          <a:p>
            <a:r>
              <a:rPr lang="ru-RU" dirty="0"/>
              <a:t>Тематика: углубленное изучение языков программирования, начало работы с системным инструментарием и основными библиотеками машинного обучения и компьютерного зрения </a:t>
            </a:r>
            <a:endParaRPr lang="ru-RU" dirty="0"/>
          </a:p>
          <a:p>
            <a:r>
              <a:rPr lang="ru-RU" dirty="0"/>
              <a:t>30+ часов(теория+ практика)  </a:t>
            </a:r>
            <a:endParaRPr lang="ru-RU" dirty="0"/>
          </a:p>
          <a:p>
            <a:r>
              <a:rPr lang="ru-RU" dirty="0"/>
              <a:t>3-й семестр </a:t>
            </a:r>
            <a:endParaRPr lang="ru-RU" dirty="0"/>
          </a:p>
          <a:p>
            <a:r>
              <a:rPr lang="ru-RU" dirty="0"/>
              <a:t>Разделение на выбор - чистый </a:t>
            </a:r>
            <a:r>
              <a:rPr lang="ru-RU" dirty="0" err="1"/>
              <a:t>data</a:t>
            </a:r>
            <a:r>
              <a:rPr lang="ru-RU" dirty="0"/>
              <a:t> </a:t>
            </a:r>
            <a:r>
              <a:rPr lang="ru-RU" dirty="0" err="1"/>
              <a:t>sciense</a:t>
            </a:r>
            <a:r>
              <a:rPr lang="ru-RU" dirty="0"/>
              <a:t> или </a:t>
            </a:r>
            <a:r>
              <a:rPr lang="ru-RU" dirty="0" err="1"/>
              <a:t>system</a:t>
            </a:r>
            <a:r>
              <a:rPr lang="ru-RU" dirty="0"/>
              <a:t> </a:t>
            </a:r>
            <a:r>
              <a:rPr lang="ru-RU" dirty="0" err="1"/>
              <a:t>development</a:t>
            </a:r>
            <a:r>
              <a:rPr lang="ru-RU" dirty="0"/>
              <a:t>.  </a:t>
            </a:r>
            <a:endParaRPr lang="ru-RU" dirty="0"/>
          </a:p>
          <a:p>
            <a:r>
              <a:rPr lang="ru-RU" dirty="0" err="1"/>
              <a:t>data</a:t>
            </a:r>
            <a:r>
              <a:rPr lang="ru-RU" dirty="0"/>
              <a:t> </a:t>
            </a:r>
            <a:r>
              <a:rPr lang="ru-RU" dirty="0" err="1"/>
              <a:t>sciense</a:t>
            </a:r>
            <a:r>
              <a:rPr lang="ru-RU" dirty="0"/>
              <a:t> - углубленное изучение </a:t>
            </a:r>
            <a:r>
              <a:rPr lang="ru-RU" dirty="0" err="1"/>
              <a:t>deep</a:t>
            </a:r>
            <a:r>
              <a:rPr lang="ru-RU" dirty="0"/>
              <a:t> </a:t>
            </a:r>
            <a:r>
              <a:rPr lang="ru-RU" dirty="0" err="1"/>
              <a:t>learning</a:t>
            </a:r>
            <a:r>
              <a:rPr lang="ru-RU" dirty="0"/>
              <a:t> и сопутствующего математического аппарата, анализа производительности сетей, </a:t>
            </a:r>
            <a:r>
              <a:rPr lang="ru-RU" dirty="0" err="1"/>
              <a:t>опитмизации</a:t>
            </a:r>
            <a:r>
              <a:rPr lang="ru-RU" dirty="0"/>
              <a:t> работы сетей.  </a:t>
            </a:r>
            <a:endParaRPr lang="ru-RU" dirty="0"/>
          </a:p>
          <a:p>
            <a:r>
              <a:rPr lang="ru-RU" dirty="0" err="1"/>
              <a:t>system</a:t>
            </a:r>
            <a:r>
              <a:rPr lang="ru-RU" dirty="0"/>
              <a:t> </a:t>
            </a:r>
            <a:r>
              <a:rPr lang="ru-RU" dirty="0" err="1"/>
              <a:t>development</a:t>
            </a:r>
            <a:r>
              <a:rPr lang="ru-RU" dirty="0"/>
              <a:t> - разработка и развертывание ПО с использованием компонентов использующих инструментарий глубокого обучения. Знакомство с системными компонентами, понятием виртуализации, сервисной инфраструктуры. </a:t>
            </a:r>
            <a:endParaRPr lang="ru-RU" dirty="0"/>
          </a:p>
          <a:p>
            <a:r>
              <a:rPr lang="ru-RU" dirty="0"/>
              <a:t>4-й семестр  </a:t>
            </a:r>
            <a:endParaRPr lang="ru-RU" dirty="0"/>
          </a:p>
          <a:p>
            <a:r>
              <a:rPr lang="ru-RU" dirty="0"/>
              <a:t>Изучение встраиваемых систем в связке с </a:t>
            </a:r>
            <a:r>
              <a:rPr lang="ru-RU" dirty="0" err="1"/>
              <a:t>DLи</a:t>
            </a:r>
            <a:r>
              <a:rPr lang="ru-RU" dirty="0"/>
              <a:t> CV - (платформы </a:t>
            </a:r>
            <a:r>
              <a:rPr lang="ru-RU" dirty="0" err="1"/>
              <a:t>jetson</a:t>
            </a:r>
            <a:r>
              <a:rPr lang="ru-RU" dirty="0"/>
              <a:t> и т.д.)</a:t>
            </a:r>
            <a:endParaRPr lang="ru-RU" dirty="0"/>
          </a:p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D861DE-9820-A34E-9D6F-B0874821B491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Программа обучения:</a:t>
            </a:r>
            <a:endParaRPr lang="ru-RU" dirty="0"/>
          </a:p>
          <a:p>
            <a:r>
              <a:rPr lang="ru-RU" dirty="0"/>
              <a:t>1 семестр</a:t>
            </a:r>
            <a:endParaRPr lang="ru-RU" dirty="0"/>
          </a:p>
          <a:p>
            <a:r>
              <a:rPr lang="ru-RU" dirty="0"/>
              <a:t>Теория: </a:t>
            </a:r>
            <a:endParaRPr lang="ru-RU" dirty="0"/>
          </a:p>
          <a:p>
            <a:r>
              <a:rPr lang="ru-RU" dirty="0"/>
              <a:t>1) Программирование, общие концепции программирования, история развития вычислительной техники(1 лекция)</a:t>
            </a:r>
            <a:endParaRPr lang="ru-RU" dirty="0"/>
          </a:p>
          <a:p>
            <a:r>
              <a:rPr lang="ru-RU" dirty="0"/>
              <a:t>2) Общие парадигмы программирования или почему нужно сначала думать, а потом писать(0,5 лекции)</a:t>
            </a:r>
            <a:endParaRPr lang="ru-RU" dirty="0"/>
          </a:p>
          <a:p>
            <a:r>
              <a:rPr lang="ru-RU" dirty="0"/>
              <a:t>3) История развития языков программирования(0,5 лекции)</a:t>
            </a:r>
            <a:endParaRPr lang="ru-RU" dirty="0"/>
          </a:p>
          <a:p>
            <a:r>
              <a:rPr lang="ru-RU" dirty="0"/>
              <a:t>4) </a:t>
            </a:r>
            <a:r>
              <a:rPr lang="ru-RU" dirty="0" err="1"/>
              <a:t>Python</a:t>
            </a:r>
            <a:r>
              <a:rPr lang="ru-RU" dirty="0"/>
              <a:t> - первое знакомство с языком. Выполнение программ интерпретатором и пользователем Выполнение программ</a:t>
            </a:r>
            <a:endParaRPr lang="ru-RU" dirty="0"/>
          </a:p>
          <a:p>
            <a:r>
              <a:rPr lang="ru-RU" dirty="0"/>
              <a:t>5) Типы и операции (3 лекции)</a:t>
            </a:r>
            <a:endParaRPr lang="ru-RU" dirty="0"/>
          </a:p>
          <a:p>
            <a:r>
              <a:rPr lang="ru-RU" dirty="0"/>
              <a:t>6) Синтаксис операторов в  </a:t>
            </a:r>
            <a:r>
              <a:rPr lang="ru-RU" dirty="0" err="1"/>
              <a:t>Python</a:t>
            </a:r>
            <a:r>
              <a:rPr lang="ru-RU" dirty="0"/>
              <a:t> (2 лекции)</a:t>
            </a:r>
            <a:endParaRPr lang="ru-RU" dirty="0"/>
          </a:p>
          <a:p>
            <a:r>
              <a:rPr lang="ru-RU" dirty="0"/>
              <a:t>7) Функции в </a:t>
            </a:r>
            <a:r>
              <a:rPr lang="ru-RU" dirty="0" err="1"/>
              <a:t>Python</a:t>
            </a:r>
            <a:r>
              <a:rPr lang="ru-RU" dirty="0"/>
              <a:t>, процедурное программирование (1 лекция)</a:t>
            </a:r>
            <a:endParaRPr lang="ru-RU" dirty="0"/>
          </a:p>
          <a:p>
            <a:r>
              <a:rPr lang="ru-RU" dirty="0"/>
              <a:t>8) Генераторы (1 лекция)</a:t>
            </a:r>
            <a:endParaRPr lang="ru-RU" dirty="0"/>
          </a:p>
          <a:p>
            <a:r>
              <a:rPr lang="ru-RU" dirty="0"/>
              <a:t>9) Модули и пакеты модулей (2 лекции)</a:t>
            </a:r>
            <a:endParaRPr lang="ru-RU" dirty="0"/>
          </a:p>
          <a:p>
            <a:r>
              <a:rPr lang="ru-RU" dirty="0"/>
              <a:t>10) Объектно-ориентированное программирование в </a:t>
            </a:r>
            <a:r>
              <a:rPr lang="ru-RU" dirty="0" err="1"/>
              <a:t>Python</a:t>
            </a:r>
            <a:r>
              <a:rPr lang="ru-RU" dirty="0"/>
              <a:t>(3 лекции)</a:t>
            </a:r>
            <a:endParaRPr lang="ru-RU" dirty="0"/>
          </a:p>
          <a:p>
            <a:r>
              <a:rPr lang="ru-RU" dirty="0"/>
              <a:t>Практика: </a:t>
            </a:r>
            <a:endParaRPr lang="ru-RU" dirty="0"/>
          </a:p>
          <a:p>
            <a:r>
              <a:rPr lang="ru-RU" dirty="0"/>
              <a:t>Лабораторные работы</a:t>
            </a:r>
            <a:endParaRPr lang="ru-RU" dirty="0"/>
          </a:p>
          <a:p>
            <a:r>
              <a:rPr lang="ru-RU" dirty="0"/>
              <a:t>1) типы и операции - 2  часа</a:t>
            </a:r>
            <a:endParaRPr lang="ru-RU" dirty="0"/>
          </a:p>
          <a:p>
            <a:r>
              <a:rPr lang="ru-RU" dirty="0"/>
              <a:t>2) Процедурное программирование - 2 часа</a:t>
            </a:r>
            <a:endParaRPr lang="ru-RU" dirty="0"/>
          </a:p>
          <a:p>
            <a:r>
              <a:rPr lang="ru-RU" dirty="0"/>
              <a:t>3) Генераторы - 4 часа</a:t>
            </a:r>
            <a:endParaRPr lang="ru-RU" dirty="0"/>
          </a:p>
          <a:p>
            <a:r>
              <a:rPr lang="ru-RU" dirty="0"/>
              <a:t>4) Модули и пакеты - 2 часа</a:t>
            </a:r>
            <a:endParaRPr lang="ru-RU" dirty="0"/>
          </a:p>
          <a:p>
            <a:r>
              <a:rPr lang="ru-RU" dirty="0"/>
              <a:t>5) ООП - 6 часов</a:t>
            </a:r>
            <a:endParaRPr lang="ru-RU" dirty="0"/>
          </a:p>
          <a:p>
            <a:r>
              <a:rPr lang="ru-RU" dirty="0"/>
              <a:t>2-й семестр </a:t>
            </a:r>
            <a:endParaRPr lang="ru-RU" dirty="0"/>
          </a:p>
          <a:p>
            <a:r>
              <a:rPr lang="ru-RU" dirty="0"/>
              <a:t>Тематика: углубленное изучение языков программирования, начало работы с системным инструментарием и основными библиотеками машинного обучения и компьютерного зрения </a:t>
            </a:r>
            <a:endParaRPr lang="ru-RU" dirty="0"/>
          </a:p>
          <a:p>
            <a:r>
              <a:rPr lang="ru-RU" dirty="0"/>
              <a:t>30+ часов(теория+ практика)  </a:t>
            </a:r>
            <a:endParaRPr lang="ru-RU" dirty="0"/>
          </a:p>
          <a:p>
            <a:r>
              <a:rPr lang="ru-RU" dirty="0"/>
              <a:t>3-й семестр </a:t>
            </a:r>
            <a:endParaRPr lang="ru-RU" dirty="0"/>
          </a:p>
          <a:p>
            <a:r>
              <a:rPr lang="ru-RU" dirty="0"/>
              <a:t>Разделение на выбор - чистый </a:t>
            </a:r>
            <a:r>
              <a:rPr lang="ru-RU" dirty="0" err="1"/>
              <a:t>data</a:t>
            </a:r>
            <a:r>
              <a:rPr lang="ru-RU" dirty="0"/>
              <a:t> </a:t>
            </a:r>
            <a:r>
              <a:rPr lang="ru-RU" dirty="0" err="1"/>
              <a:t>sciense</a:t>
            </a:r>
            <a:r>
              <a:rPr lang="ru-RU" dirty="0"/>
              <a:t> или </a:t>
            </a:r>
            <a:r>
              <a:rPr lang="ru-RU" dirty="0" err="1"/>
              <a:t>system</a:t>
            </a:r>
            <a:r>
              <a:rPr lang="ru-RU" dirty="0"/>
              <a:t> </a:t>
            </a:r>
            <a:r>
              <a:rPr lang="ru-RU" dirty="0" err="1"/>
              <a:t>development</a:t>
            </a:r>
            <a:r>
              <a:rPr lang="ru-RU" dirty="0"/>
              <a:t>.  </a:t>
            </a:r>
            <a:endParaRPr lang="ru-RU" dirty="0"/>
          </a:p>
          <a:p>
            <a:r>
              <a:rPr lang="ru-RU" dirty="0" err="1"/>
              <a:t>data</a:t>
            </a:r>
            <a:r>
              <a:rPr lang="ru-RU" dirty="0"/>
              <a:t> </a:t>
            </a:r>
            <a:r>
              <a:rPr lang="ru-RU" dirty="0" err="1"/>
              <a:t>sciense</a:t>
            </a:r>
            <a:r>
              <a:rPr lang="ru-RU" dirty="0"/>
              <a:t> - углубленное изучение </a:t>
            </a:r>
            <a:r>
              <a:rPr lang="ru-RU" dirty="0" err="1"/>
              <a:t>deep</a:t>
            </a:r>
            <a:r>
              <a:rPr lang="ru-RU" dirty="0"/>
              <a:t> </a:t>
            </a:r>
            <a:r>
              <a:rPr lang="ru-RU" dirty="0" err="1"/>
              <a:t>learning</a:t>
            </a:r>
            <a:r>
              <a:rPr lang="ru-RU" dirty="0"/>
              <a:t> и сопутствующего математического аппарата, анализа производительности сетей, </a:t>
            </a:r>
            <a:r>
              <a:rPr lang="ru-RU" dirty="0" err="1"/>
              <a:t>опитмизации</a:t>
            </a:r>
            <a:r>
              <a:rPr lang="ru-RU" dirty="0"/>
              <a:t> работы сетей.  </a:t>
            </a:r>
            <a:endParaRPr lang="ru-RU" dirty="0"/>
          </a:p>
          <a:p>
            <a:r>
              <a:rPr lang="ru-RU" dirty="0" err="1"/>
              <a:t>system</a:t>
            </a:r>
            <a:r>
              <a:rPr lang="ru-RU" dirty="0"/>
              <a:t> </a:t>
            </a:r>
            <a:r>
              <a:rPr lang="ru-RU" dirty="0" err="1"/>
              <a:t>development</a:t>
            </a:r>
            <a:r>
              <a:rPr lang="ru-RU" dirty="0"/>
              <a:t> - разработка и развертывание ПО с использованием компонентов использующих инструментарий глубокого обучения. Знакомство с системными компонентами, понятием виртуализации, сервисной инфраструктуры. </a:t>
            </a:r>
            <a:endParaRPr lang="ru-RU" dirty="0"/>
          </a:p>
          <a:p>
            <a:r>
              <a:rPr lang="ru-RU" dirty="0"/>
              <a:t>4-й семестр  </a:t>
            </a:r>
            <a:endParaRPr lang="ru-RU" dirty="0"/>
          </a:p>
          <a:p>
            <a:r>
              <a:rPr lang="ru-RU" dirty="0"/>
              <a:t>Изучение встраиваемых систем в связке с </a:t>
            </a:r>
            <a:r>
              <a:rPr lang="ru-RU" dirty="0" err="1"/>
              <a:t>DLи</a:t>
            </a:r>
            <a:r>
              <a:rPr lang="ru-RU" dirty="0"/>
              <a:t> CV - (платформы </a:t>
            </a:r>
            <a:r>
              <a:rPr lang="ru-RU" dirty="0" err="1"/>
              <a:t>jetson</a:t>
            </a:r>
            <a:r>
              <a:rPr lang="ru-RU" dirty="0"/>
              <a:t> и т.д.)</a:t>
            </a:r>
            <a:endParaRPr lang="ru-RU" dirty="0"/>
          </a:p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D861DE-9820-A34E-9D6F-B0874821B491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Программа обучения:</a:t>
            </a:r>
            <a:endParaRPr lang="ru-RU" dirty="0"/>
          </a:p>
          <a:p>
            <a:r>
              <a:rPr lang="ru-RU" dirty="0"/>
              <a:t>1 семестр</a:t>
            </a:r>
            <a:endParaRPr lang="ru-RU" dirty="0"/>
          </a:p>
          <a:p>
            <a:r>
              <a:rPr lang="ru-RU" dirty="0"/>
              <a:t>Теория: </a:t>
            </a:r>
            <a:endParaRPr lang="ru-RU" dirty="0"/>
          </a:p>
          <a:p>
            <a:r>
              <a:rPr lang="ru-RU" dirty="0"/>
              <a:t>1) Программирование, общие концепции программирования, история развития вычислительной техники(1 лекция)</a:t>
            </a:r>
            <a:endParaRPr lang="ru-RU" dirty="0"/>
          </a:p>
          <a:p>
            <a:r>
              <a:rPr lang="ru-RU" dirty="0"/>
              <a:t>2) Общие парадигмы программирования или почему нужно сначала думать, а потом писать(0,5 лекции)</a:t>
            </a:r>
            <a:endParaRPr lang="ru-RU" dirty="0"/>
          </a:p>
          <a:p>
            <a:r>
              <a:rPr lang="ru-RU" dirty="0"/>
              <a:t>3) История развития языков программирования(0,5 лекции)</a:t>
            </a:r>
            <a:endParaRPr lang="ru-RU" dirty="0"/>
          </a:p>
          <a:p>
            <a:r>
              <a:rPr lang="ru-RU" dirty="0"/>
              <a:t>4) </a:t>
            </a:r>
            <a:r>
              <a:rPr lang="ru-RU" dirty="0" err="1"/>
              <a:t>Python</a:t>
            </a:r>
            <a:r>
              <a:rPr lang="ru-RU" dirty="0"/>
              <a:t> - первое знакомство с языком. Выполнение программ интерпретатором и пользователем Выполнение программ</a:t>
            </a:r>
            <a:endParaRPr lang="ru-RU" dirty="0"/>
          </a:p>
          <a:p>
            <a:r>
              <a:rPr lang="ru-RU" dirty="0"/>
              <a:t>5) Типы и операции (3 лекции)</a:t>
            </a:r>
            <a:endParaRPr lang="ru-RU" dirty="0"/>
          </a:p>
          <a:p>
            <a:r>
              <a:rPr lang="ru-RU" dirty="0"/>
              <a:t>6) Синтаксис операторов в  </a:t>
            </a:r>
            <a:r>
              <a:rPr lang="ru-RU" dirty="0" err="1"/>
              <a:t>Python</a:t>
            </a:r>
            <a:r>
              <a:rPr lang="ru-RU" dirty="0"/>
              <a:t> (2 лекции)</a:t>
            </a:r>
            <a:endParaRPr lang="ru-RU" dirty="0"/>
          </a:p>
          <a:p>
            <a:r>
              <a:rPr lang="ru-RU" dirty="0"/>
              <a:t>7) Функции в </a:t>
            </a:r>
            <a:r>
              <a:rPr lang="ru-RU" dirty="0" err="1"/>
              <a:t>Python</a:t>
            </a:r>
            <a:r>
              <a:rPr lang="ru-RU" dirty="0"/>
              <a:t>, процедурное программирование (1 лекция)</a:t>
            </a:r>
            <a:endParaRPr lang="ru-RU" dirty="0"/>
          </a:p>
          <a:p>
            <a:r>
              <a:rPr lang="ru-RU" dirty="0"/>
              <a:t>8) Генераторы (1 лекция)</a:t>
            </a:r>
            <a:endParaRPr lang="ru-RU" dirty="0"/>
          </a:p>
          <a:p>
            <a:r>
              <a:rPr lang="ru-RU" dirty="0"/>
              <a:t>9) Модули и пакеты модулей (2 лекции)</a:t>
            </a:r>
            <a:endParaRPr lang="ru-RU" dirty="0"/>
          </a:p>
          <a:p>
            <a:r>
              <a:rPr lang="ru-RU" dirty="0"/>
              <a:t>10) Объектно-ориентированное программирование в </a:t>
            </a:r>
            <a:r>
              <a:rPr lang="ru-RU" dirty="0" err="1"/>
              <a:t>Python</a:t>
            </a:r>
            <a:r>
              <a:rPr lang="ru-RU" dirty="0"/>
              <a:t>(3 лекции)</a:t>
            </a:r>
            <a:endParaRPr lang="ru-RU" dirty="0"/>
          </a:p>
          <a:p>
            <a:r>
              <a:rPr lang="ru-RU" dirty="0"/>
              <a:t>Практика: </a:t>
            </a:r>
            <a:endParaRPr lang="ru-RU" dirty="0"/>
          </a:p>
          <a:p>
            <a:r>
              <a:rPr lang="ru-RU" dirty="0"/>
              <a:t>Лабораторные работы</a:t>
            </a:r>
            <a:endParaRPr lang="ru-RU" dirty="0"/>
          </a:p>
          <a:p>
            <a:r>
              <a:rPr lang="ru-RU" dirty="0"/>
              <a:t>1) типы и операции - 2  часа</a:t>
            </a:r>
            <a:endParaRPr lang="ru-RU" dirty="0"/>
          </a:p>
          <a:p>
            <a:r>
              <a:rPr lang="ru-RU" dirty="0"/>
              <a:t>2) Процедурное программирование - 2 часа</a:t>
            </a:r>
            <a:endParaRPr lang="ru-RU" dirty="0"/>
          </a:p>
          <a:p>
            <a:r>
              <a:rPr lang="ru-RU" dirty="0"/>
              <a:t>3) Генераторы - 4 часа</a:t>
            </a:r>
            <a:endParaRPr lang="ru-RU" dirty="0"/>
          </a:p>
          <a:p>
            <a:r>
              <a:rPr lang="ru-RU" dirty="0"/>
              <a:t>4) Модули и пакеты - 2 часа</a:t>
            </a:r>
            <a:endParaRPr lang="ru-RU" dirty="0"/>
          </a:p>
          <a:p>
            <a:r>
              <a:rPr lang="ru-RU" dirty="0"/>
              <a:t>5) ООП - 6 часов</a:t>
            </a:r>
            <a:endParaRPr lang="ru-RU" dirty="0"/>
          </a:p>
          <a:p>
            <a:r>
              <a:rPr lang="ru-RU" dirty="0"/>
              <a:t>2-й семестр </a:t>
            </a:r>
            <a:endParaRPr lang="ru-RU" dirty="0"/>
          </a:p>
          <a:p>
            <a:r>
              <a:rPr lang="ru-RU" dirty="0"/>
              <a:t>Тематика: углубленное изучение языков программирования, начало работы с системным инструментарием и основными библиотеками машинного обучения и компьютерного зрения </a:t>
            </a:r>
            <a:endParaRPr lang="ru-RU" dirty="0"/>
          </a:p>
          <a:p>
            <a:r>
              <a:rPr lang="ru-RU" dirty="0"/>
              <a:t>30+ часов(теория+ практика)  </a:t>
            </a:r>
            <a:endParaRPr lang="ru-RU" dirty="0"/>
          </a:p>
          <a:p>
            <a:r>
              <a:rPr lang="ru-RU" dirty="0"/>
              <a:t>3-й семестр </a:t>
            </a:r>
            <a:endParaRPr lang="ru-RU" dirty="0"/>
          </a:p>
          <a:p>
            <a:r>
              <a:rPr lang="ru-RU" dirty="0"/>
              <a:t>Разделение на выбор - чистый </a:t>
            </a:r>
            <a:r>
              <a:rPr lang="ru-RU" dirty="0" err="1"/>
              <a:t>data</a:t>
            </a:r>
            <a:r>
              <a:rPr lang="ru-RU" dirty="0"/>
              <a:t> </a:t>
            </a:r>
            <a:r>
              <a:rPr lang="ru-RU" dirty="0" err="1"/>
              <a:t>sciense</a:t>
            </a:r>
            <a:r>
              <a:rPr lang="ru-RU" dirty="0"/>
              <a:t> или </a:t>
            </a:r>
            <a:r>
              <a:rPr lang="ru-RU" dirty="0" err="1"/>
              <a:t>system</a:t>
            </a:r>
            <a:r>
              <a:rPr lang="ru-RU" dirty="0"/>
              <a:t> </a:t>
            </a:r>
            <a:r>
              <a:rPr lang="ru-RU" dirty="0" err="1"/>
              <a:t>development</a:t>
            </a:r>
            <a:r>
              <a:rPr lang="ru-RU" dirty="0"/>
              <a:t>.  </a:t>
            </a:r>
            <a:endParaRPr lang="ru-RU" dirty="0"/>
          </a:p>
          <a:p>
            <a:r>
              <a:rPr lang="ru-RU" dirty="0" err="1"/>
              <a:t>data</a:t>
            </a:r>
            <a:r>
              <a:rPr lang="ru-RU" dirty="0"/>
              <a:t> </a:t>
            </a:r>
            <a:r>
              <a:rPr lang="ru-RU" dirty="0" err="1"/>
              <a:t>sciense</a:t>
            </a:r>
            <a:r>
              <a:rPr lang="ru-RU" dirty="0"/>
              <a:t> - углубленное изучение </a:t>
            </a:r>
            <a:r>
              <a:rPr lang="ru-RU" dirty="0" err="1"/>
              <a:t>deep</a:t>
            </a:r>
            <a:r>
              <a:rPr lang="ru-RU" dirty="0"/>
              <a:t> </a:t>
            </a:r>
            <a:r>
              <a:rPr lang="ru-RU" dirty="0" err="1"/>
              <a:t>learning</a:t>
            </a:r>
            <a:r>
              <a:rPr lang="ru-RU" dirty="0"/>
              <a:t> и сопутствующего математического аппарата, анализа производительности сетей, </a:t>
            </a:r>
            <a:r>
              <a:rPr lang="ru-RU" dirty="0" err="1"/>
              <a:t>опитмизации</a:t>
            </a:r>
            <a:r>
              <a:rPr lang="ru-RU" dirty="0"/>
              <a:t> работы сетей.  </a:t>
            </a:r>
            <a:endParaRPr lang="ru-RU" dirty="0"/>
          </a:p>
          <a:p>
            <a:r>
              <a:rPr lang="ru-RU" dirty="0" err="1"/>
              <a:t>system</a:t>
            </a:r>
            <a:r>
              <a:rPr lang="ru-RU" dirty="0"/>
              <a:t> </a:t>
            </a:r>
            <a:r>
              <a:rPr lang="ru-RU" dirty="0" err="1"/>
              <a:t>development</a:t>
            </a:r>
            <a:r>
              <a:rPr lang="ru-RU" dirty="0"/>
              <a:t> - разработка и развертывание ПО с использованием компонентов использующих инструментарий глубокого обучения. Знакомство с системными компонентами, понятием виртуализации, сервисной инфраструктуры. </a:t>
            </a:r>
            <a:endParaRPr lang="ru-RU" dirty="0"/>
          </a:p>
          <a:p>
            <a:r>
              <a:rPr lang="ru-RU" dirty="0"/>
              <a:t>4-й семестр  </a:t>
            </a:r>
            <a:endParaRPr lang="ru-RU" dirty="0"/>
          </a:p>
          <a:p>
            <a:r>
              <a:rPr lang="ru-RU" dirty="0"/>
              <a:t>Изучение встраиваемых систем в связке с </a:t>
            </a:r>
            <a:r>
              <a:rPr lang="ru-RU" dirty="0" err="1"/>
              <a:t>DLи</a:t>
            </a:r>
            <a:r>
              <a:rPr lang="ru-RU" dirty="0"/>
              <a:t> CV - (платформы </a:t>
            </a:r>
            <a:r>
              <a:rPr lang="ru-RU" dirty="0" err="1"/>
              <a:t>jetson</a:t>
            </a:r>
            <a:r>
              <a:rPr lang="ru-RU" dirty="0"/>
              <a:t> и т.д.)</a:t>
            </a:r>
            <a:endParaRPr lang="ru-RU" dirty="0"/>
          </a:p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D861DE-9820-A34E-9D6F-B0874821B491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Программа обучения:</a:t>
            </a:r>
            <a:endParaRPr lang="ru-RU" dirty="0"/>
          </a:p>
          <a:p>
            <a:r>
              <a:rPr lang="ru-RU" dirty="0"/>
              <a:t>1 семестр</a:t>
            </a:r>
            <a:endParaRPr lang="ru-RU" dirty="0"/>
          </a:p>
          <a:p>
            <a:r>
              <a:rPr lang="ru-RU" dirty="0"/>
              <a:t>Теория: </a:t>
            </a:r>
            <a:endParaRPr lang="ru-RU" dirty="0"/>
          </a:p>
          <a:p>
            <a:r>
              <a:rPr lang="ru-RU" dirty="0"/>
              <a:t>1) Программирование, общие концепции программирования, история развития вычислительной техники(1 лекция)</a:t>
            </a:r>
            <a:endParaRPr lang="ru-RU" dirty="0"/>
          </a:p>
          <a:p>
            <a:r>
              <a:rPr lang="ru-RU" dirty="0"/>
              <a:t>2) Общие парадигмы программирования или почему нужно сначала думать, а потом писать(0,5 лекции)</a:t>
            </a:r>
            <a:endParaRPr lang="ru-RU" dirty="0"/>
          </a:p>
          <a:p>
            <a:r>
              <a:rPr lang="ru-RU" dirty="0"/>
              <a:t>3) История развития языков программирования(0,5 лекции)</a:t>
            </a:r>
            <a:endParaRPr lang="ru-RU" dirty="0"/>
          </a:p>
          <a:p>
            <a:r>
              <a:rPr lang="ru-RU" dirty="0"/>
              <a:t>4) </a:t>
            </a:r>
            <a:r>
              <a:rPr lang="ru-RU" dirty="0" err="1"/>
              <a:t>Python</a:t>
            </a:r>
            <a:r>
              <a:rPr lang="ru-RU" dirty="0"/>
              <a:t> - первое знакомство с языком. Выполнение программ интерпретатором и пользователем Выполнение программ</a:t>
            </a:r>
            <a:endParaRPr lang="ru-RU" dirty="0"/>
          </a:p>
          <a:p>
            <a:r>
              <a:rPr lang="ru-RU" dirty="0"/>
              <a:t>5) Типы и операции (3 лекции)</a:t>
            </a:r>
            <a:endParaRPr lang="ru-RU" dirty="0"/>
          </a:p>
          <a:p>
            <a:r>
              <a:rPr lang="ru-RU" dirty="0"/>
              <a:t>6) Синтаксис операторов в  </a:t>
            </a:r>
            <a:r>
              <a:rPr lang="ru-RU" dirty="0" err="1"/>
              <a:t>Python</a:t>
            </a:r>
            <a:r>
              <a:rPr lang="ru-RU" dirty="0"/>
              <a:t> (2 лекции)</a:t>
            </a:r>
            <a:endParaRPr lang="ru-RU" dirty="0"/>
          </a:p>
          <a:p>
            <a:r>
              <a:rPr lang="ru-RU" dirty="0"/>
              <a:t>7) Функции в </a:t>
            </a:r>
            <a:r>
              <a:rPr lang="ru-RU" dirty="0" err="1"/>
              <a:t>Python</a:t>
            </a:r>
            <a:r>
              <a:rPr lang="ru-RU" dirty="0"/>
              <a:t>, процедурное программирование (1 лекция)</a:t>
            </a:r>
            <a:endParaRPr lang="ru-RU" dirty="0"/>
          </a:p>
          <a:p>
            <a:r>
              <a:rPr lang="ru-RU" dirty="0"/>
              <a:t>8) Генераторы (1 лекция)</a:t>
            </a:r>
            <a:endParaRPr lang="ru-RU" dirty="0"/>
          </a:p>
          <a:p>
            <a:r>
              <a:rPr lang="ru-RU" dirty="0"/>
              <a:t>9) Модули и пакеты модулей (2 лекции)</a:t>
            </a:r>
            <a:endParaRPr lang="ru-RU" dirty="0"/>
          </a:p>
          <a:p>
            <a:r>
              <a:rPr lang="ru-RU" dirty="0"/>
              <a:t>10) Объектно-ориентированное программирование в </a:t>
            </a:r>
            <a:r>
              <a:rPr lang="ru-RU" dirty="0" err="1"/>
              <a:t>Python</a:t>
            </a:r>
            <a:r>
              <a:rPr lang="ru-RU" dirty="0"/>
              <a:t>(3 лекции)</a:t>
            </a:r>
            <a:endParaRPr lang="ru-RU" dirty="0"/>
          </a:p>
          <a:p>
            <a:r>
              <a:rPr lang="ru-RU" dirty="0"/>
              <a:t>Практика: </a:t>
            </a:r>
            <a:endParaRPr lang="ru-RU" dirty="0"/>
          </a:p>
          <a:p>
            <a:r>
              <a:rPr lang="ru-RU" dirty="0"/>
              <a:t>Лабораторные работы</a:t>
            </a:r>
            <a:endParaRPr lang="ru-RU" dirty="0"/>
          </a:p>
          <a:p>
            <a:r>
              <a:rPr lang="ru-RU" dirty="0"/>
              <a:t>1) типы и операции - 2  часа</a:t>
            </a:r>
            <a:endParaRPr lang="ru-RU" dirty="0"/>
          </a:p>
          <a:p>
            <a:r>
              <a:rPr lang="ru-RU" dirty="0"/>
              <a:t>2) Процедурное программирование - 2 часа</a:t>
            </a:r>
            <a:endParaRPr lang="ru-RU" dirty="0"/>
          </a:p>
          <a:p>
            <a:r>
              <a:rPr lang="ru-RU" dirty="0"/>
              <a:t>3) Генераторы - 4 часа</a:t>
            </a:r>
            <a:endParaRPr lang="ru-RU" dirty="0"/>
          </a:p>
          <a:p>
            <a:r>
              <a:rPr lang="ru-RU" dirty="0"/>
              <a:t>4) Модули и пакеты - 2 часа</a:t>
            </a:r>
            <a:endParaRPr lang="ru-RU" dirty="0"/>
          </a:p>
          <a:p>
            <a:r>
              <a:rPr lang="ru-RU" dirty="0"/>
              <a:t>5) ООП - 6 часов</a:t>
            </a:r>
            <a:endParaRPr lang="ru-RU" dirty="0"/>
          </a:p>
          <a:p>
            <a:r>
              <a:rPr lang="ru-RU" dirty="0"/>
              <a:t>2-й семестр </a:t>
            </a:r>
            <a:endParaRPr lang="ru-RU" dirty="0"/>
          </a:p>
          <a:p>
            <a:r>
              <a:rPr lang="ru-RU" dirty="0"/>
              <a:t>Тематика: углубленное изучение языков программирования, начало работы с системным инструментарием и основными библиотеками машинного обучения и компьютерного зрения </a:t>
            </a:r>
            <a:endParaRPr lang="ru-RU" dirty="0"/>
          </a:p>
          <a:p>
            <a:r>
              <a:rPr lang="ru-RU" dirty="0"/>
              <a:t>30+ часов(теория+ практика)  </a:t>
            </a:r>
            <a:endParaRPr lang="ru-RU" dirty="0"/>
          </a:p>
          <a:p>
            <a:r>
              <a:rPr lang="ru-RU" dirty="0"/>
              <a:t>3-й семестр </a:t>
            </a:r>
            <a:endParaRPr lang="ru-RU" dirty="0"/>
          </a:p>
          <a:p>
            <a:r>
              <a:rPr lang="ru-RU" dirty="0"/>
              <a:t>Разделение на выбор - чистый </a:t>
            </a:r>
            <a:r>
              <a:rPr lang="ru-RU" dirty="0" err="1"/>
              <a:t>data</a:t>
            </a:r>
            <a:r>
              <a:rPr lang="ru-RU" dirty="0"/>
              <a:t> </a:t>
            </a:r>
            <a:r>
              <a:rPr lang="ru-RU" dirty="0" err="1"/>
              <a:t>sciense</a:t>
            </a:r>
            <a:r>
              <a:rPr lang="ru-RU" dirty="0"/>
              <a:t> или </a:t>
            </a:r>
            <a:r>
              <a:rPr lang="ru-RU" dirty="0" err="1"/>
              <a:t>system</a:t>
            </a:r>
            <a:r>
              <a:rPr lang="ru-RU" dirty="0"/>
              <a:t> </a:t>
            </a:r>
            <a:r>
              <a:rPr lang="ru-RU" dirty="0" err="1"/>
              <a:t>development</a:t>
            </a:r>
            <a:r>
              <a:rPr lang="ru-RU" dirty="0"/>
              <a:t>.  </a:t>
            </a:r>
            <a:endParaRPr lang="ru-RU" dirty="0"/>
          </a:p>
          <a:p>
            <a:r>
              <a:rPr lang="ru-RU" dirty="0" err="1"/>
              <a:t>data</a:t>
            </a:r>
            <a:r>
              <a:rPr lang="ru-RU" dirty="0"/>
              <a:t> </a:t>
            </a:r>
            <a:r>
              <a:rPr lang="ru-RU" dirty="0" err="1"/>
              <a:t>sciense</a:t>
            </a:r>
            <a:r>
              <a:rPr lang="ru-RU" dirty="0"/>
              <a:t> - углубленное изучение </a:t>
            </a:r>
            <a:r>
              <a:rPr lang="ru-RU" dirty="0" err="1"/>
              <a:t>deep</a:t>
            </a:r>
            <a:r>
              <a:rPr lang="ru-RU" dirty="0"/>
              <a:t> </a:t>
            </a:r>
            <a:r>
              <a:rPr lang="ru-RU" dirty="0" err="1"/>
              <a:t>learning</a:t>
            </a:r>
            <a:r>
              <a:rPr lang="ru-RU" dirty="0"/>
              <a:t> и сопутствующего математического аппарата, анализа производительности сетей, </a:t>
            </a:r>
            <a:r>
              <a:rPr lang="ru-RU" dirty="0" err="1"/>
              <a:t>опитмизации</a:t>
            </a:r>
            <a:r>
              <a:rPr lang="ru-RU" dirty="0"/>
              <a:t> работы сетей.  </a:t>
            </a:r>
            <a:endParaRPr lang="ru-RU" dirty="0"/>
          </a:p>
          <a:p>
            <a:r>
              <a:rPr lang="ru-RU" dirty="0" err="1"/>
              <a:t>system</a:t>
            </a:r>
            <a:r>
              <a:rPr lang="ru-RU" dirty="0"/>
              <a:t> </a:t>
            </a:r>
            <a:r>
              <a:rPr lang="ru-RU" dirty="0" err="1"/>
              <a:t>development</a:t>
            </a:r>
            <a:r>
              <a:rPr lang="ru-RU" dirty="0"/>
              <a:t> - разработка и развертывание ПО с использованием компонентов использующих инструментарий глубокого обучения. Знакомство с системными компонентами, понятием виртуализации, сервисной инфраструктуры. </a:t>
            </a:r>
            <a:endParaRPr lang="ru-RU" dirty="0"/>
          </a:p>
          <a:p>
            <a:r>
              <a:rPr lang="ru-RU" dirty="0"/>
              <a:t>4-й семестр  </a:t>
            </a:r>
            <a:endParaRPr lang="ru-RU" dirty="0"/>
          </a:p>
          <a:p>
            <a:r>
              <a:rPr lang="ru-RU" dirty="0"/>
              <a:t>Изучение встраиваемых систем в связке с </a:t>
            </a:r>
            <a:r>
              <a:rPr lang="ru-RU" dirty="0" err="1"/>
              <a:t>DLи</a:t>
            </a:r>
            <a:r>
              <a:rPr lang="ru-RU" dirty="0"/>
              <a:t> CV - (платформы </a:t>
            </a:r>
            <a:r>
              <a:rPr lang="ru-RU" dirty="0" err="1"/>
              <a:t>jetson</a:t>
            </a:r>
            <a:r>
              <a:rPr lang="ru-RU" dirty="0"/>
              <a:t> и т.д.)</a:t>
            </a:r>
            <a:endParaRPr lang="ru-RU" dirty="0"/>
          </a:p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D861DE-9820-A34E-9D6F-B0874821B491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Программа обучения:</a:t>
            </a:r>
            <a:endParaRPr lang="ru-RU" dirty="0"/>
          </a:p>
          <a:p>
            <a:r>
              <a:rPr lang="ru-RU" dirty="0"/>
              <a:t>1 семестр</a:t>
            </a:r>
            <a:endParaRPr lang="ru-RU" dirty="0"/>
          </a:p>
          <a:p>
            <a:r>
              <a:rPr lang="ru-RU" dirty="0"/>
              <a:t>Теория: </a:t>
            </a:r>
            <a:endParaRPr lang="ru-RU" dirty="0"/>
          </a:p>
          <a:p>
            <a:r>
              <a:rPr lang="ru-RU" dirty="0"/>
              <a:t>1) Программирование, общие концепции программирования, история развития вычислительной техники(1 лекция)</a:t>
            </a:r>
            <a:endParaRPr lang="ru-RU" dirty="0"/>
          </a:p>
          <a:p>
            <a:r>
              <a:rPr lang="ru-RU" dirty="0"/>
              <a:t>2) Общие парадигмы программирования или почему нужно сначала думать, а потом писать(0,5 лекции)</a:t>
            </a:r>
            <a:endParaRPr lang="ru-RU" dirty="0"/>
          </a:p>
          <a:p>
            <a:r>
              <a:rPr lang="ru-RU" dirty="0"/>
              <a:t>3) История развития языков программирования(0,5 лекции)</a:t>
            </a:r>
            <a:endParaRPr lang="ru-RU" dirty="0"/>
          </a:p>
          <a:p>
            <a:r>
              <a:rPr lang="ru-RU" dirty="0"/>
              <a:t>4) </a:t>
            </a:r>
            <a:r>
              <a:rPr lang="ru-RU" dirty="0" err="1"/>
              <a:t>Python</a:t>
            </a:r>
            <a:r>
              <a:rPr lang="ru-RU" dirty="0"/>
              <a:t> - первое знакомство с языком. Выполнение программ интерпретатором и пользователем Выполнение программ</a:t>
            </a:r>
            <a:endParaRPr lang="ru-RU" dirty="0"/>
          </a:p>
          <a:p>
            <a:r>
              <a:rPr lang="ru-RU" dirty="0"/>
              <a:t>5) Типы и операции (3 лекции)</a:t>
            </a:r>
            <a:endParaRPr lang="ru-RU" dirty="0"/>
          </a:p>
          <a:p>
            <a:r>
              <a:rPr lang="ru-RU" dirty="0"/>
              <a:t>6) Синтаксис операторов в  </a:t>
            </a:r>
            <a:r>
              <a:rPr lang="ru-RU" dirty="0" err="1"/>
              <a:t>Python</a:t>
            </a:r>
            <a:r>
              <a:rPr lang="ru-RU" dirty="0"/>
              <a:t> (2 лекции)</a:t>
            </a:r>
            <a:endParaRPr lang="ru-RU" dirty="0"/>
          </a:p>
          <a:p>
            <a:r>
              <a:rPr lang="ru-RU" dirty="0"/>
              <a:t>7) Функции в </a:t>
            </a:r>
            <a:r>
              <a:rPr lang="ru-RU" dirty="0" err="1"/>
              <a:t>Python</a:t>
            </a:r>
            <a:r>
              <a:rPr lang="ru-RU" dirty="0"/>
              <a:t>, процедурное программирование (1 лекция)</a:t>
            </a:r>
            <a:endParaRPr lang="ru-RU" dirty="0"/>
          </a:p>
          <a:p>
            <a:r>
              <a:rPr lang="ru-RU" dirty="0"/>
              <a:t>8) Генераторы (1 лекция)</a:t>
            </a:r>
            <a:endParaRPr lang="ru-RU" dirty="0"/>
          </a:p>
          <a:p>
            <a:r>
              <a:rPr lang="ru-RU" dirty="0"/>
              <a:t>9) Модули и пакеты модулей (2 лекции)</a:t>
            </a:r>
            <a:endParaRPr lang="ru-RU" dirty="0"/>
          </a:p>
          <a:p>
            <a:r>
              <a:rPr lang="ru-RU" dirty="0"/>
              <a:t>10) Объектно-ориентированное программирование в </a:t>
            </a:r>
            <a:r>
              <a:rPr lang="ru-RU" dirty="0" err="1"/>
              <a:t>Python</a:t>
            </a:r>
            <a:r>
              <a:rPr lang="ru-RU" dirty="0"/>
              <a:t>(3 лекции)</a:t>
            </a:r>
            <a:endParaRPr lang="ru-RU" dirty="0"/>
          </a:p>
          <a:p>
            <a:r>
              <a:rPr lang="ru-RU" dirty="0"/>
              <a:t>Практика: </a:t>
            </a:r>
            <a:endParaRPr lang="ru-RU" dirty="0"/>
          </a:p>
          <a:p>
            <a:r>
              <a:rPr lang="ru-RU" dirty="0"/>
              <a:t>Лабораторные работы</a:t>
            </a:r>
            <a:endParaRPr lang="ru-RU" dirty="0"/>
          </a:p>
          <a:p>
            <a:r>
              <a:rPr lang="ru-RU" dirty="0"/>
              <a:t>1) типы и операции - 2  часа</a:t>
            </a:r>
            <a:endParaRPr lang="ru-RU" dirty="0"/>
          </a:p>
          <a:p>
            <a:r>
              <a:rPr lang="ru-RU" dirty="0"/>
              <a:t>2) Процедурное программирование - 2 часа</a:t>
            </a:r>
            <a:endParaRPr lang="ru-RU" dirty="0"/>
          </a:p>
          <a:p>
            <a:r>
              <a:rPr lang="ru-RU" dirty="0"/>
              <a:t>3) Генераторы - 4 часа</a:t>
            </a:r>
            <a:endParaRPr lang="ru-RU" dirty="0"/>
          </a:p>
          <a:p>
            <a:r>
              <a:rPr lang="ru-RU" dirty="0"/>
              <a:t>4) Модули и пакеты - 2 часа</a:t>
            </a:r>
            <a:endParaRPr lang="ru-RU" dirty="0"/>
          </a:p>
          <a:p>
            <a:r>
              <a:rPr lang="ru-RU" dirty="0"/>
              <a:t>5) ООП - 6 часов</a:t>
            </a:r>
            <a:endParaRPr lang="ru-RU" dirty="0"/>
          </a:p>
          <a:p>
            <a:r>
              <a:rPr lang="ru-RU" dirty="0"/>
              <a:t>2-й семестр </a:t>
            </a:r>
            <a:endParaRPr lang="ru-RU" dirty="0"/>
          </a:p>
          <a:p>
            <a:r>
              <a:rPr lang="ru-RU" dirty="0"/>
              <a:t>Тематика: углубленное изучение языков программирования, начало работы с системным инструментарием и основными библиотеками машинного обучения и компьютерного зрения </a:t>
            </a:r>
            <a:endParaRPr lang="ru-RU" dirty="0"/>
          </a:p>
          <a:p>
            <a:r>
              <a:rPr lang="ru-RU" dirty="0"/>
              <a:t>30+ часов(теория+ практика)  </a:t>
            </a:r>
            <a:endParaRPr lang="ru-RU" dirty="0"/>
          </a:p>
          <a:p>
            <a:r>
              <a:rPr lang="ru-RU" dirty="0"/>
              <a:t>3-й семестр </a:t>
            </a:r>
            <a:endParaRPr lang="ru-RU" dirty="0"/>
          </a:p>
          <a:p>
            <a:r>
              <a:rPr lang="ru-RU" dirty="0"/>
              <a:t>Разделение на выбор - чистый </a:t>
            </a:r>
            <a:r>
              <a:rPr lang="ru-RU" dirty="0" err="1"/>
              <a:t>data</a:t>
            </a:r>
            <a:r>
              <a:rPr lang="ru-RU" dirty="0"/>
              <a:t> </a:t>
            </a:r>
            <a:r>
              <a:rPr lang="ru-RU" dirty="0" err="1"/>
              <a:t>sciense</a:t>
            </a:r>
            <a:r>
              <a:rPr lang="ru-RU" dirty="0"/>
              <a:t> или </a:t>
            </a:r>
            <a:r>
              <a:rPr lang="ru-RU" dirty="0" err="1"/>
              <a:t>system</a:t>
            </a:r>
            <a:r>
              <a:rPr lang="ru-RU" dirty="0"/>
              <a:t> </a:t>
            </a:r>
            <a:r>
              <a:rPr lang="ru-RU" dirty="0" err="1"/>
              <a:t>development</a:t>
            </a:r>
            <a:r>
              <a:rPr lang="ru-RU" dirty="0"/>
              <a:t>.  </a:t>
            </a:r>
            <a:endParaRPr lang="ru-RU" dirty="0"/>
          </a:p>
          <a:p>
            <a:r>
              <a:rPr lang="ru-RU" dirty="0" err="1"/>
              <a:t>data</a:t>
            </a:r>
            <a:r>
              <a:rPr lang="ru-RU" dirty="0"/>
              <a:t> </a:t>
            </a:r>
            <a:r>
              <a:rPr lang="ru-RU" dirty="0" err="1"/>
              <a:t>sciense</a:t>
            </a:r>
            <a:r>
              <a:rPr lang="ru-RU" dirty="0"/>
              <a:t> - углубленное изучение </a:t>
            </a:r>
            <a:r>
              <a:rPr lang="ru-RU" dirty="0" err="1"/>
              <a:t>deep</a:t>
            </a:r>
            <a:r>
              <a:rPr lang="ru-RU" dirty="0"/>
              <a:t> </a:t>
            </a:r>
            <a:r>
              <a:rPr lang="ru-RU" dirty="0" err="1"/>
              <a:t>learning</a:t>
            </a:r>
            <a:r>
              <a:rPr lang="ru-RU" dirty="0"/>
              <a:t> и сопутствующего математического аппарата, анализа производительности сетей, </a:t>
            </a:r>
            <a:r>
              <a:rPr lang="ru-RU" dirty="0" err="1"/>
              <a:t>опитмизации</a:t>
            </a:r>
            <a:r>
              <a:rPr lang="ru-RU" dirty="0"/>
              <a:t> работы сетей.  </a:t>
            </a:r>
            <a:endParaRPr lang="ru-RU" dirty="0"/>
          </a:p>
          <a:p>
            <a:r>
              <a:rPr lang="ru-RU" dirty="0" err="1"/>
              <a:t>system</a:t>
            </a:r>
            <a:r>
              <a:rPr lang="ru-RU" dirty="0"/>
              <a:t> </a:t>
            </a:r>
            <a:r>
              <a:rPr lang="ru-RU" dirty="0" err="1"/>
              <a:t>development</a:t>
            </a:r>
            <a:r>
              <a:rPr lang="ru-RU" dirty="0"/>
              <a:t> - разработка и развертывание ПО с использованием компонентов использующих инструментарий глубокого обучения. Знакомство с системными компонентами, понятием виртуализации, сервисной инфраструктуры. </a:t>
            </a:r>
            <a:endParaRPr lang="ru-RU" dirty="0"/>
          </a:p>
          <a:p>
            <a:r>
              <a:rPr lang="ru-RU" dirty="0"/>
              <a:t>4-й семестр  </a:t>
            </a:r>
            <a:endParaRPr lang="ru-RU" dirty="0"/>
          </a:p>
          <a:p>
            <a:r>
              <a:rPr lang="ru-RU" dirty="0"/>
              <a:t>Изучение встраиваемых систем в связке с </a:t>
            </a:r>
            <a:r>
              <a:rPr lang="ru-RU" dirty="0" err="1"/>
              <a:t>DLи</a:t>
            </a:r>
            <a:r>
              <a:rPr lang="ru-RU" dirty="0"/>
              <a:t> CV - (платформы </a:t>
            </a:r>
            <a:r>
              <a:rPr lang="ru-RU" dirty="0" err="1"/>
              <a:t>jetson</a:t>
            </a:r>
            <a:r>
              <a:rPr lang="ru-RU" dirty="0"/>
              <a:t> и т.д.)</a:t>
            </a:r>
            <a:endParaRPr lang="ru-RU" dirty="0"/>
          </a:p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D861DE-9820-A34E-9D6F-B0874821B491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Программа обучения:</a:t>
            </a:r>
            <a:endParaRPr lang="ru-RU" dirty="0"/>
          </a:p>
          <a:p>
            <a:r>
              <a:rPr lang="ru-RU" dirty="0"/>
              <a:t>1 семестр</a:t>
            </a:r>
            <a:endParaRPr lang="ru-RU" dirty="0"/>
          </a:p>
          <a:p>
            <a:r>
              <a:rPr lang="ru-RU" dirty="0"/>
              <a:t>Теория: </a:t>
            </a:r>
            <a:endParaRPr lang="ru-RU" dirty="0"/>
          </a:p>
          <a:p>
            <a:r>
              <a:rPr lang="ru-RU" dirty="0"/>
              <a:t>1) Программирование, общие концепции программирования, история развития вычислительной техники(1 лекция)</a:t>
            </a:r>
            <a:endParaRPr lang="ru-RU" dirty="0"/>
          </a:p>
          <a:p>
            <a:r>
              <a:rPr lang="ru-RU" dirty="0"/>
              <a:t>2) Общие парадигмы программирования или почему нужно сначала думать, а потом писать(0,5 лекции)</a:t>
            </a:r>
            <a:endParaRPr lang="ru-RU" dirty="0"/>
          </a:p>
          <a:p>
            <a:r>
              <a:rPr lang="ru-RU" dirty="0"/>
              <a:t>3) История развития языков программирования(0,5 лекции)</a:t>
            </a:r>
            <a:endParaRPr lang="ru-RU" dirty="0"/>
          </a:p>
          <a:p>
            <a:r>
              <a:rPr lang="ru-RU" dirty="0"/>
              <a:t>4) </a:t>
            </a:r>
            <a:r>
              <a:rPr lang="ru-RU" dirty="0" err="1"/>
              <a:t>Python</a:t>
            </a:r>
            <a:r>
              <a:rPr lang="ru-RU" dirty="0"/>
              <a:t> - первое знакомство с языком. Выполнение программ интерпретатором и пользователем Выполнение программ</a:t>
            </a:r>
            <a:endParaRPr lang="ru-RU" dirty="0"/>
          </a:p>
          <a:p>
            <a:r>
              <a:rPr lang="ru-RU" dirty="0"/>
              <a:t>5) Типы и операции (3 лекции)</a:t>
            </a:r>
            <a:endParaRPr lang="ru-RU" dirty="0"/>
          </a:p>
          <a:p>
            <a:r>
              <a:rPr lang="ru-RU" dirty="0"/>
              <a:t>6) Синтаксис операторов в  </a:t>
            </a:r>
            <a:r>
              <a:rPr lang="ru-RU" dirty="0" err="1"/>
              <a:t>Python</a:t>
            </a:r>
            <a:r>
              <a:rPr lang="ru-RU" dirty="0"/>
              <a:t> (2 лекции)</a:t>
            </a:r>
            <a:endParaRPr lang="ru-RU" dirty="0"/>
          </a:p>
          <a:p>
            <a:r>
              <a:rPr lang="ru-RU" dirty="0"/>
              <a:t>7) Функции в </a:t>
            </a:r>
            <a:r>
              <a:rPr lang="ru-RU" dirty="0" err="1"/>
              <a:t>Python</a:t>
            </a:r>
            <a:r>
              <a:rPr lang="ru-RU" dirty="0"/>
              <a:t>, процедурное программирование (1 лекция)</a:t>
            </a:r>
            <a:endParaRPr lang="ru-RU" dirty="0"/>
          </a:p>
          <a:p>
            <a:r>
              <a:rPr lang="ru-RU" dirty="0"/>
              <a:t>8) Генераторы (1 лекция)</a:t>
            </a:r>
            <a:endParaRPr lang="ru-RU" dirty="0"/>
          </a:p>
          <a:p>
            <a:r>
              <a:rPr lang="ru-RU" dirty="0"/>
              <a:t>9) Модули и пакеты модулей (2 лекции)</a:t>
            </a:r>
            <a:endParaRPr lang="ru-RU" dirty="0"/>
          </a:p>
          <a:p>
            <a:r>
              <a:rPr lang="ru-RU" dirty="0"/>
              <a:t>10) Объектно-ориентированное программирование в </a:t>
            </a:r>
            <a:r>
              <a:rPr lang="ru-RU" dirty="0" err="1"/>
              <a:t>Python</a:t>
            </a:r>
            <a:r>
              <a:rPr lang="ru-RU" dirty="0"/>
              <a:t>(3 лекции)</a:t>
            </a:r>
            <a:endParaRPr lang="ru-RU" dirty="0"/>
          </a:p>
          <a:p>
            <a:r>
              <a:rPr lang="ru-RU" dirty="0"/>
              <a:t>Практика: </a:t>
            </a:r>
            <a:endParaRPr lang="ru-RU" dirty="0"/>
          </a:p>
          <a:p>
            <a:r>
              <a:rPr lang="ru-RU" dirty="0"/>
              <a:t>Лабораторные работы</a:t>
            </a:r>
            <a:endParaRPr lang="ru-RU" dirty="0"/>
          </a:p>
          <a:p>
            <a:r>
              <a:rPr lang="ru-RU" dirty="0"/>
              <a:t>1) типы и операции - 2  часа</a:t>
            </a:r>
            <a:endParaRPr lang="ru-RU" dirty="0"/>
          </a:p>
          <a:p>
            <a:r>
              <a:rPr lang="ru-RU" dirty="0"/>
              <a:t>2) Процедурное программирование - 2 часа</a:t>
            </a:r>
            <a:endParaRPr lang="ru-RU" dirty="0"/>
          </a:p>
          <a:p>
            <a:r>
              <a:rPr lang="ru-RU" dirty="0"/>
              <a:t>3) Генераторы - 4 часа</a:t>
            </a:r>
            <a:endParaRPr lang="ru-RU" dirty="0"/>
          </a:p>
          <a:p>
            <a:r>
              <a:rPr lang="ru-RU" dirty="0"/>
              <a:t>4) Модули и пакеты - 2 часа</a:t>
            </a:r>
            <a:endParaRPr lang="ru-RU" dirty="0"/>
          </a:p>
          <a:p>
            <a:r>
              <a:rPr lang="ru-RU" dirty="0"/>
              <a:t>5) ООП - 6 часов</a:t>
            </a:r>
            <a:endParaRPr lang="ru-RU" dirty="0"/>
          </a:p>
          <a:p>
            <a:r>
              <a:rPr lang="ru-RU" dirty="0"/>
              <a:t>2-й семестр </a:t>
            </a:r>
            <a:endParaRPr lang="ru-RU" dirty="0"/>
          </a:p>
          <a:p>
            <a:r>
              <a:rPr lang="ru-RU" dirty="0"/>
              <a:t>Тематика: углубленное изучение языков программирования, начало работы с системным инструментарием и основными библиотеками машинного обучения и компьютерного зрения </a:t>
            </a:r>
            <a:endParaRPr lang="ru-RU" dirty="0"/>
          </a:p>
          <a:p>
            <a:r>
              <a:rPr lang="ru-RU" dirty="0"/>
              <a:t>30+ часов(теория+ практика)  </a:t>
            </a:r>
            <a:endParaRPr lang="ru-RU" dirty="0"/>
          </a:p>
          <a:p>
            <a:r>
              <a:rPr lang="ru-RU" dirty="0"/>
              <a:t>3-й семестр </a:t>
            </a:r>
            <a:endParaRPr lang="ru-RU" dirty="0"/>
          </a:p>
          <a:p>
            <a:r>
              <a:rPr lang="ru-RU" dirty="0"/>
              <a:t>Разделение на выбор - чистый </a:t>
            </a:r>
            <a:r>
              <a:rPr lang="ru-RU" dirty="0" err="1"/>
              <a:t>data</a:t>
            </a:r>
            <a:r>
              <a:rPr lang="ru-RU" dirty="0"/>
              <a:t> </a:t>
            </a:r>
            <a:r>
              <a:rPr lang="ru-RU" dirty="0" err="1"/>
              <a:t>sciense</a:t>
            </a:r>
            <a:r>
              <a:rPr lang="ru-RU" dirty="0"/>
              <a:t> или </a:t>
            </a:r>
            <a:r>
              <a:rPr lang="ru-RU" dirty="0" err="1"/>
              <a:t>system</a:t>
            </a:r>
            <a:r>
              <a:rPr lang="ru-RU" dirty="0"/>
              <a:t> </a:t>
            </a:r>
            <a:r>
              <a:rPr lang="ru-RU" dirty="0" err="1"/>
              <a:t>development</a:t>
            </a:r>
            <a:r>
              <a:rPr lang="ru-RU" dirty="0"/>
              <a:t>.  </a:t>
            </a:r>
            <a:endParaRPr lang="ru-RU" dirty="0"/>
          </a:p>
          <a:p>
            <a:r>
              <a:rPr lang="ru-RU" dirty="0" err="1"/>
              <a:t>data</a:t>
            </a:r>
            <a:r>
              <a:rPr lang="ru-RU" dirty="0"/>
              <a:t> </a:t>
            </a:r>
            <a:r>
              <a:rPr lang="ru-RU" dirty="0" err="1"/>
              <a:t>sciense</a:t>
            </a:r>
            <a:r>
              <a:rPr lang="ru-RU" dirty="0"/>
              <a:t> - углубленное изучение </a:t>
            </a:r>
            <a:r>
              <a:rPr lang="ru-RU" dirty="0" err="1"/>
              <a:t>deep</a:t>
            </a:r>
            <a:r>
              <a:rPr lang="ru-RU" dirty="0"/>
              <a:t> </a:t>
            </a:r>
            <a:r>
              <a:rPr lang="ru-RU" dirty="0" err="1"/>
              <a:t>learning</a:t>
            </a:r>
            <a:r>
              <a:rPr lang="ru-RU" dirty="0"/>
              <a:t> и сопутствующего математического аппарата, анализа производительности сетей, </a:t>
            </a:r>
            <a:r>
              <a:rPr lang="ru-RU" dirty="0" err="1"/>
              <a:t>опитмизации</a:t>
            </a:r>
            <a:r>
              <a:rPr lang="ru-RU" dirty="0"/>
              <a:t> работы сетей.  </a:t>
            </a:r>
            <a:endParaRPr lang="ru-RU" dirty="0"/>
          </a:p>
          <a:p>
            <a:r>
              <a:rPr lang="ru-RU" dirty="0" err="1"/>
              <a:t>system</a:t>
            </a:r>
            <a:r>
              <a:rPr lang="ru-RU" dirty="0"/>
              <a:t> </a:t>
            </a:r>
            <a:r>
              <a:rPr lang="ru-RU" dirty="0" err="1"/>
              <a:t>development</a:t>
            </a:r>
            <a:r>
              <a:rPr lang="ru-RU" dirty="0"/>
              <a:t> - разработка и развертывание ПО с использованием компонентов использующих инструментарий глубокого обучения. Знакомство с системными компонентами, понятием виртуализации, сервисной инфраструктуры. </a:t>
            </a:r>
            <a:endParaRPr lang="ru-RU" dirty="0"/>
          </a:p>
          <a:p>
            <a:r>
              <a:rPr lang="ru-RU" dirty="0"/>
              <a:t>4-й семестр  </a:t>
            </a:r>
            <a:endParaRPr lang="ru-RU" dirty="0"/>
          </a:p>
          <a:p>
            <a:r>
              <a:rPr lang="ru-RU" dirty="0"/>
              <a:t>Изучение встраиваемых систем в связке с </a:t>
            </a:r>
            <a:r>
              <a:rPr lang="ru-RU" dirty="0" err="1"/>
              <a:t>DLи</a:t>
            </a:r>
            <a:r>
              <a:rPr lang="ru-RU" dirty="0"/>
              <a:t> CV - (платформы </a:t>
            </a:r>
            <a:r>
              <a:rPr lang="ru-RU" dirty="0" err="1"/>
              <a:t>jetson</a:t>
            </a:r>
            <a:r>
              <a:rPr lang="ru-RU" dirty="0"/>
              <a:t> и т.д.)</a:t>
            </a:r>
            <a:endParaRPr lang="ru-RU" dirty="0"/>
          </a:p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D861DE-9820-A34E-9D6F-B0874821B491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Программа обучения:</a:t>
            </a:r>
            <a:endParaRPr lang="ru-RU" dirty="0"/>
          </a:p>
          <a:p>
            <a:r>
              <a:rPr lang="ru-RU" dirty="0"/>
              <a:t>1 семестр</a:t>
            </a:r>
            <a:endParaRPr lang="ru-RU" dirty="0"/>
          </a:p>
          <a:p>
            <a:r>
              <a:rPr lang="ru-RU" dirty="0"/>
              <a:t>Теория: </a:t>
            </a:r>
            <a:endParaRPr lang="ru-RU" dirty="0"/>
          </a:p>
          <a:p>
            <a:r>
              <a:rPr lang="ru-RU" dirty="0"/>
              <a:t>1) Программирование, общие концепции программирования, история развития вычислительной техники(1 лекция)</a:t>
            </a:r>
            <a:endParaRPr lang="ru-RU" dirty="0"/>
          </a:p>
          <a:p>
            <a:r>
              <a:rPr lang="ru-RU" dirty="0"/>
              <a:t>2) Общие парадигмы программирования или почему нужно сначала думать, а потом писать(0,5 лекции)</a:t>
            </a:r>
            <a:endParaRPr lang="ru-RU" dirty="0"/>
          </a:p>
          <a:p>
            <a:r>
              <a:rPr lang="ru-RU" dirty="0"/>
              <a:t>3) История развития языков программирования(0,5 лекции)</a:t>
            </a:r>
            <a:endParaRPr lang="ru-RU" dirty="0"/>
          </a:p>
          <a:p>
            <a:r>
              <a:rPr lang="ru-RU" dirty="0"/>
              <a:t>4) </a:t>
            </a:r>
            <a:r>
              <a:rPr lang="ru-RU" dirty="0" err="1"/>
              <a:t>Python</a:t>
            </a:r>
            <a:r>
              <a:rPr lang="ru-RU" dirty="0"/>
              <a:t> - первое знакомство с языком. Выполнение программ интерпретатором и пользователем Выполнение программ</a:t>
            </a:r>
            <a:endParaRPr lang="ru-RU" dirty="0"/>
          </a:p>
          <a:p>
            <a:r>
              <a:rPr lang="ru-RU" dirty="0"/>
              <a:t>5) Типы и операции (3 лекции)</a:t>
            </a:r>
            <a:endParaRPr lang="ru-RU" dirty="0"/>
          </a:p>
          <a:p>
            <a:r>
              <a:rPr lang="ru-RU" dirty="0"/>
              <a:t>6) Синтаксис операторов в  </a:t>
            </a:r>
            <a:r>
              <a:rPr lang="ru-RU" dirty="0" err="1"/>
              <a:t>Python</a:t>
            </a:r>
            <a:r>
              <a:rPr lang="ru-RU" dirty="0"/>
              <a:t> (2 лекции)</a:t>
            </a:r>
            <a:endParaRPr lang="ru-RU" dirty="0"/>
          </a:p>
          <a:p>
            <a:r>
              <a:rPr lang="ru-RU" dirty="0"/>
              <a:t>7) Функции в </a:t>
            </a:r>
            <a:r>
              <a:rPr lang="ru-RU" dirty="0" err="1"/>
              <a:t>Python</a:t>
            </a:r>
            <a:r>
              <a:rPr lang="ru-RU" dirty="0"/>
              <a:t>, процедурное программирование (1 лекция)</a:t>
            </a:r>
            <a:endParaRPr lang="ru-RU" dirty="0"/>
          </a:p>
          <a:p>
            <a:r>
              <a:rPr lang="ru-RU" dirty="0"/>
              <a:t>8) Генераторы (1 лекция)</a:t>
            </a:r>
            <a:endParaRPr lang="ru-RU" dirty="0"/>
          </a:p>
          <a:p>
            <a:r>
              <a:rPr lang="ru-RU" dirty="0"/>
              <a:t>9) Модули и пакеты модулей (2 лекции)</a:t>
            </a:r>
            <a:endParaRPr lang="ru-RU" dirty="0"/>
          </a:p>
          <a:p>
            <a:r>
              <a:rPr lang="ru-RU" dirty="0"/>
              <a:t>10) Объектно-ориентированное программирование в </a:t>
            </a:r>
            <a:r>
              <a:rPr lang="ru-RU" dirty="0" err="1"/>
              <a:t>Python</a:t>
            </a:r>
            <a:r>
              <a:rPr lang="ru-RU" dirty="0"/>
              <a:t>(3 лекции)</a:t>
            </a:r>
            <a:endParaRPr lang="ru-RU" dirty="0"/>
          </a:p>
          <a:p>
            <a:r>
              <a:rPr lang="ru-RU" dirty="0"/>
              <a:t>Практика: </a:t>
            </a:r>
            <a:endParaRPr lang="ru-RU" dirty="0"/>
          </a:p>
          <a:p>
            <a:r>
              <a:rPr lang="ru-RU" dirty="0"/>
              <a:t>Лабораторные работы</a:t>
            </a:r>
            <a:endParaRPr lang="ru-RU" dirty="0"/>
          </a:p>
          <a:p>
            <a:r>
              <a:rPr lang="ru-RU" dirty="0"/>
              <a:t>1) типы и операции - 2  часа</a:t>
            </a:r>
            <a:endParaRPr lang="ru-RU" dirty="0"/>
          </a:p>
          <a:p>
            <a:r>
              <a:rPr lang="ru-RU" dirty="0"/>
              <a:t>2) Процедурное программирование - 2 часа</a:t>
            </a:r>
            <a:endParaRPr lang="ru-RU" dirty="0"/>
          </a:p>
          <a:p>
            <a:r>
              <a:rPr lang="ru-RU" dirty="0"/>
              <a:t>3) Генераторы - 4 часа</a:t>
            </a:r>
            <a:endParaRPr lang="ru-RU" dirty="0"/>
          </a:p>
          <a:p>
            <a:r>
              <a:rPr lang="ru-RU" dirty="0"/>
              <a:t>4) Модули и пакеты - 2 часа</a:t>
            </a:r>
            <a:endParaRPr lang="ru-RU" dirty="0"/>
          </a:p>
          <a:p>
            <a:r>
              <a:rPr lang="ru-RU" dirty="0"/>
              <a:t>5) ООП - 6 часов</a:t>
            </a:r>
            <a:endParaRPr lang="ru-RU" dirty="0"/>
          </a:p>
          <a:p>
            <a:r>
              <a:rPr lang="ru-RU" dirty="0"/>
              <a:t>2-й семестр </a:t>
            </a:r>
            <a:endParaRPr lang="ru-RU" dirty="0"/>
          </a:p>
          <a:p>
            <a:r>
              <a:rPr lang="ru-RU" dirty="0"/>
              <a:t>Тематика: углубленное изучение языков программирования, начало работы с системным инструментарием и основными библиотеками машинного обучения и компьютерного зрения </a:t>
            </a:r>
            <a:endParaRPr lang="ru-RU" dirty="0"/>
          </a:p>
          <a:p>
            <a:r>
              <a:rPr lang="ru-RU" dirty="0"/>
              <a:t>30+ часов(теория+ практика)  </a:t>
            </a:r>
            <a:endParaRPr lang="ru-RU" dirty="0"/>
          </a:p>
          <a:p>
            <a:r>
              <a:rPr lang="ru-RU" dirty="0"/>
              <a:t>3-й семестр </a:t>
            </a:r>
            <a:endParaRPr lang="ru-RU" dirty="0"/>
          </a:p>
          <a:p>
            <a:r>
              <a:rPr lang="ru-RU" dirty="0"/>
              <a:t>Разделение на выбор - чистый </a:t>
            </a:r>
            <a:r>
              <a:rPr lang="ru-RU" dirty="0" err="1"/>
              <a:t>data</a:t>
            </a:r>
            <a:r>
              <a:rPr lang="ru-RU" dirty="0"/>
              <a:t> </a:t>
            </a:r>
            <a:r>
              <a:rPr lang="ru-RU" dirty="0" err="1"/>
              <a:t>sciense</a:t>
            </a:r>
            <a:r>
              <a:rPr lang="ru-RU" dirty="0"/>
              <a:t> или </a:t>
            </a:r>
            <a:r>
              <a:rPr lang="ru-RU" dirty="0" err="1"/>
              <a:t>system</a:t>
            </a:r>
            <a:r>
              <a:rPr lang="ru-RU" dirty="0"/>
              <a:t> </a:t>
            </a:r>
            <a:r>
              <a:rPr lang="ru-RU" dirty="0" err="1"/>
              <a:t>development</a:t>
            </a:r>
            <a:r>
              <a:rPr lang="ru-RU" dirty="0"/>
              <a:t>.  </a:t>
            </a:r>
            <a:endParaRPr lang="ru-RU" dirty="0"/>
          </a:p>
          <a:p>
            <a:r>
              <a:rPr lang="ru-RU" dirty="0" err="1"/>
              <a:t>data</a:t>
            </a:r>
            <a:r>
              <a:rPr lang="ru-RU" dirty="0"/>
              <a:t> </a:t>
            </a:r>
            <a:r>
              <a:rPr lang="ru-RU" dirty="0" err="1"/>
              <a:t>sciense</a:t>
            </a:r>
            <a:r>
              <a:rPr lang="ru-RU" dirty="0"/>
              <a:t> - углубленное изучение </a:t>
            </a:r>
            <a:r>
              <a:rPr lang="ru-RU" dirty="0" err="1"/>
              <a:t>deep</a:t>
            </a:r>
            <a:r>
              <a:rPr lang="ru-RU" dirty="0"/>
              <a:t> </a:t>
            </a:r>
            <a:r>
              <a:rPr lang="ru-RU" dirty="0" err="1"/>
              <a:t>learning</a:t>
            </a:r>
            <a:r>
              <a:rPr lang="ru-RU" dirty="0"/>
              <a:t> и сопутствующего математического аппарата, анализа производительности сетей, </a:t>
            </a:r>
            <a:r>
              <a:rPr lang="ru-RU" dirty="0" err="1"/>
              <a:t>опитмизации</a:t>
            </a:r>
            <a:r>
              <a:rPr lang="ru-RU" dirty="0"/>
              <a:t> работы сетей.  </a:t>
            </a:r>
            <a:endParaRPr lang="ru-RU" dirty="0"/>
          </a:p>
          <a:p>
            <a:r>
              <a:rPr lang="ru-RU" dirty="0" err="1"/>
              <a:t>system</a:t>
            </a:r>
            <a:r>
              <a:rPr lang="ru-RU" dirty="0"/>
              <a:t> </a:t>
            </a:r>
            <a:r>
              <a:rPr lang="ru-RU" dirty="0" err="1"/>
              <a:t>development</a:t>
            </a:r>
            <a:r>
              <a:rPr lang="ru-RU" dirty="0"/>
              <a:t> - разработка и развертывание ПО с использованием компонентов использующих инструментарий глубокого обучения. Знакомство с системными компонентами, понятием виртуализации, сервисной инфраструктуры. </a:t>
            </a:r>
            <a:endParaRPr lang="ru-RU" dirty="0"/>
          </a:p>
          <a:p>
            <a:r>
              <a:rPr lang="ru-RU" dirty="0"/>
              <a:t>4-й семестр  </a:t>
            </a:r>
            <a:endParaRPr lang="ru-RU" dirty="0"/>
          </a:p>
          <a:p>
            <a:r>
              <a:rPr lang="ru-RU" dirty="0"/>
              <a:t>Изучение встраиваемых систем в связке с </a:t>
            </a:r>
            <a:r>
              <a:rPr lang="ru-RU" dirty="0" err="1"/>
              <a:t>DLи</a:t>
            </a:r>
            <a:r>
              <a:rPr lang="ru-RU" dirty="0"/>
              <a:t> CV - (платформы </a:t>
            </a:r>
            <a:r>
              <a:rPr lang="ru-RU" dirty="0" err="1"/>
              <a:t>jetson</a:t>
            </a:r>
            <a:r>
              <a:rPr lang="ru-RU" dirty="0"/>
              <a:t> и т.д.)</a:t>
            </a:r>
            <a:endParaRPr lang="ru-RU" dirty="0"/>
          </a:p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D861DE-9820-A34E-9D6F-B0874821B491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Программа обучения:</a:t>
            </a:r>
            <a:endParaRPr lang="ru-RU" dirty="0"/>
          </a:p>
          <a:p>
            <a:r>
              <a:rPr lang="ru-RU" dirty="0"/>
              <a:t>1 семестр</a:t>
            </a:r>
            <a:endParaRPr lang="ru-RU" dirty="0"/>
          </a:p>
          <a:p>
            <a:r>
              <a:rPr lang="ru-RU" dirty="0"/>
              <a:t>Теория: </a:t>
            </a:r>
            <a:endParaRPr lang="ru-RU" dirty="0"/>
          </a:p>
          <a:p>
            <a:r>
              <a:rPr lang="ru-RU" dirty="0"/>
              <a:t>1) Программирование, общие концепции программирования, история развития вычислительной техники(1 лекция)</a:t>
            </a:r>
            <a:endParaRPr lang="ru-RU" dirty="0"/>
          </a:p>
          <a:p>
            <a:r>
              <a:rPr lang="ru-RU" dirty="0"/>
              <a:t>2) Общие парадигмы программирования или почему нужно сначала думать, а потом писать(0,5 лекции)</a:t>
            </a:r>
            <a:endParaRPr lang="ru-RU" dirty="0"/>
          </a:p>
          <a:p>
            <a:r>
              <a:rPr lang="ru-RU" dirty="0"/>
              <a:t>3) История развития языков программирования(0,5 лекции)</a:t>
            </a:r>
            <a:endParaRPr lang="ru-RU" dirty="0"/>
          </a:p>
          <a:p>
            <a:r>
              <a:rPr lang="ru-RU" dirty="0"/>
              <a:t>4) </a:t>
            </a:r>
            <a:r>
              <a:rPr lang="ru-RU" dirty="0" err="1"/>
              <a:t>Python</a:t>
            </a:r>
            <a:r>
              <a:rPr lang="ru-RU" dirty="0"/>
              <a:t> - первое знакомство с языком. Выполнение программ интерпретатором и пользователем Выполнение программ</a:t>
            </a:r>
            <a:endParaRPr lang="ru-RU" dirty="0"/>
          </a:p>
          <a:p>
            <a:r>
              <a:rPr lang="ru-RU" dirty="0"/>
              <a:t>5) Типы и операции (3 лекции)</a:t>
            </a:r>
            <a:endParaRPr lang="ru-RU" dirty="0"/>
          </a:p>
          <a:p>
            <a:r>
              <a:rPr lang="ru-RU" dirty="0"/>
              <a:t>6) Синтаксис операторов в  </a:t>
            </a:r>
            <a:r>
              <a:rPr lang="ru-RU" dirty="0" err="1"/>
              <a:t>Python</a:t>
            </a:r>
            <a:r>
              <a:rPr lang="ru-RU" dirty="0"/>
              <a:t> (2 лекции)</a:t>
            </a:r>
            <a:endParaRPr lang="ru-RU" dirty="0"/>
          </a:p>
          <a:p>
            <a:r>
              <a:rPr lang="ru-RU" dirty="0"/>
              <a:t>7) Функции в </a:t>
            </a:r>
            <a:r>
              <a:rPr lang="ru-RU" dirty="0" err="1"/>
              <a:t>Python</a:t>
            </a:r>
            <a:r>
              <a:rPr lang="ru-RU" dirty="0"/>
              <a:t>, процедурное программирование (1 лекция)</a:t>
            </a:r>
            <a:endParaRPr lang="ru-RU" dirty="0"/>
          </a:p>
          <a:p>
            <a:r>
              <a:rPr lang="ru-RU" dirty="0"/>
              <a:t>8) Генераторы (1 лекция)</a:t>
            </a:r>
            <a:endParaRPr lang="ru-RU" dirty="0"/>
          </a:p>
          <a:p>
            <a:r>
              <a:rPr lang="ru-RU" dirty="0"/>
              <a:t>9) Модули и пакеты модулей (2 лекции)</a:t>
            </a:r>
            <a:endParaRPr lang="ru-RU" dirty="0"/>
          </a:p>
          <a:p>
            <a:r>
              <a:rPr lang="ru-RU" dirty="0"/>
              <a:t>10) Объектно-ориентированное программирование в </a:t>
            </a:r>
            <a:r>
              <a:rPr lang="ru-RU" dirty="0" err="1"/>
              <a:t>Python</a:t>
            </a:r>
            <a:r>
              <a:rPr lang="ru-RU" dirty="0"/>
              <a:t>(3 лекции)</a:t>
            </a:r>
            <a:endParaRPr lang="ru-RU" dirty="0"/>
          </a:p>
          <a:p>
            <a:r>
              <a:rPr lang="ru-RU" dirty="0"/>
              <a:t>Практика: </a:t>
            </a:r>
            <a:endParaRPr lang="ru-RU" dirty="0"/>
          </a:p>
          <a:p>
            <a:r>
              <a:rPr lang="ru-RU" dirty="0"/>
              <a:t>Лабораторные работы</a:t>
            </a:r>
            <a:endParaRPr lang="ru-RU" dirty="0"/>
          </a:p>
          <a:p>
            <a:r>
              <a:rPr lang="ru-RU" dirty="0"/>
              <a:t>1) типы и операции - 2  часа</a:t>
            </a:r>
            <a:endParaRPr lang="ru-RU" dirty="0"/>
          </a:p>
          <a:p>
            <a:r>
              <a:rPr lang="ru-RU" dirty="0"/>
              <a:t>2) Процедурное программирование - 2 часа</a:t>
            </a:r>
            <a:endParaRPr lang="ru-RU" dirty="0"/>
          </a:p>
          <a:p>
            <a:r>
              <a:rPr lang="ru-RU" dirty="0"/>
              <a:t>3) Генераторы - 4 часа</a:t>
            </a:r>
            <a:endParaRPr lang="ru-RU" dirty="0"/>
          </a:p>
          <a:p>
            <a:r>
              <a:rPr lang="ru-RU" dirty="0"/>
              <a:t>4) Модули и пакеты - 2 часа</a:t>
            </a:r>
            <a:endParaRPr lang="ru-RU" dirty="0"/>
          </a:p>
          <a:p>
            <a:r>
              <a:rPr lang="ru-RU" dirty="0"/>
              <a:t>5) ООП - 6 часов</a:t>
            </a:r>
            <a:endParaRPr lang="ru-RU" dirty="0"/>
          </a:p>
          <a:p>
            <a:r>
              <a:rPr lang="ru-RU" dirty="0"/>
              <a:t>2-й семестр </a:t>
            </a:r>
            <a:endParaRPr lang="ru-RU" dirty="0"/>
          </a:p>
          <a:p>
            <a:r>
              <a:rPr lang="ru-RU" dirty="0"/>
              <a:t>Тематика: углубленное изучение языков программирования, начало работы с системным инструментарием и основными библиотеками машинного обучения и компьютерного зрения </a:t>
            </a:r>
            <a:endParaRPr lang="ru-RU" dirty="0"/>
          </a:p>
          <a:p>
            <a:r>
              <a:rPr lang="ru-RU" dirty="0"/>
              <a:t>30+ часов(теория+ практика)  </a:t>
            </a:r>
            <a:endParaRPr lang="ru-RU" dirty="0"/>
          </a:p>
          <a:p>
            <a:r>
              <a:rPr lang="ru-RU" dirty="0"/>
              <a:t>3-й семестр </a:t>
            </a:r>
            <a:endParaRPr lang="ru-RU" dirty="0"/>
          </a:p>
          <a:p>
            <a:r>
              <a:rPr lang="ru-RU" dirty="0"/>
              <a:t>Разделение на выбор - чистый </a:t>
            </a:r>
            <a:r>
              <a:rPr lang="ru-RU" dirty="0" err="1"/>
              <a:t>data</a:t>
            </a:r>
            <a:r>
              <a:rPr lang="ru-RU" dirty="0"/>
              <a:t> </a:t>
            </a:r>
            <a:r>
              <a:rPr lang="ru-RU" dirty="0" err="1"/>
              <a:t>sciense</a:t>
            </a:r>
            <a:r>
              <a:rPr lang="ru-RU" dirty="0"/>
              <a:t> или </a:t>
            </a:r>
            <a:r>
              <a:rPr lang="ru-RU" dirty="0" err="1"/>
              <a:t>system</a:t>
            </a:r>
            <a:r>
              <a:rPr lang="ru-RU" dirty="0"/>
              <a:t> </a:t>
            </a:r>
            <a:r>
              <a:rPr lang="ru-RU" dirty="0" err="1"/>
              <a:t>development</a:t>
            </a:r>
            <a:r>
              <a:rPr lang="ru-RU" dirty="0"/>
              <a:t>.  </a:t>
            </a:r>
            <a:endParaRPr lang="ru-RU" dirty="0"/>
          </a:p>
          <a:p>
            <a:r>
              <a:rPr lang="ru-RU" dirty="0" err="1"/>
              <a:t>data</a:t>
            </a:r>
            <a:r>
              <a:rPr lang="ru-RU" dirty="0"/>
              <a:t> </a:t>
            </a:r>
            <a:r>
              <a:rPr lang="ru-RU" dirty="0" err="1"/>
              <a:t>sciense</a:t>
            </a:r>
            <a:r>
              <a:rPr lang="ru-RU" dirty="0"/>
              <a:t> - углубленное изучение </a:t>
            </a:r>
            <a:r>
              <a:rPr lang="ru-RU" dirty="0" err="1"/>
              <a:t>deep</a:t>
            </a:r>
            <a:r>
              <a:rPr lang="ru-RU" dirty="0"/>
              <a:t> </a:t>
            </a:r>
            <a:r>
              <a:rPr lang="ru-RU" dirty="0" err="1"/>
              <a:t>learning</a:t>
            </a:r>
            <a:r>
              <a:rPr lang="ru-RU" dirty="0"/>
              <a:t> и сопутствующего математического аппарата, анализа производительности сетей, </a:t>
            </a:r>
            <a:r>
              <a:rPr lang="ru-RU" dirty="0" err="1"/>
              <a:t>опитмизации</a:t>
            </a:r>
            <a:r>
              <a:rPr lang="ru-RU" dirty="0"/>
              <a:t> работы сетей.  </a:t>
            </a:r>
            <a:endParaRPr lang="ru-RU" dirty="0"/>
          </a:p>
          <a:p>
            <a:r>
              <a:rPr lang="ru-RU" dirty="0" err="1"/>
              <a:t>system</a:t>
            </a:r>
            <a:r>
              <a:rPr lang="ru-RU" dirty="0"/>
              <a:t> </a:t>
            </a:r>
            <a:r>
              <a:rPr lang="ru-RU" dirty="0" err="1"/>
              <a:t>development</a:t>
            </a:r>
            <a:r>
              <a:rPr lang="ru-RU" dirty="0"/>
              <a:t> - разработка и развертывание ПО с использованием компонентов использующих инструментарий глубокого обучения. Знакомство с системными компонентами, понятием виртуализации, сервисной инфраструктуры. </a:t>
            </a:r>
            <a:endParaRPr lang="ru-RU" dirty="0"/>
          </a:p>
          <a:p>
            <a:r>
              <a:rPr lang="ru-RU" dirty="0"/>
              <a:t>4-й семестр  </a:t>
            </a:r>
            <a:endParaRPr lang="ru-RU" dirty="0"/>
          </a:p>
          <a:p>
            <a:r>
              <a:rPr lang="ru-RU" dirty="0"/>
              <a:t>Изучение встраиваемых систем в связке с </a:t>
            </a:r>
            <a:r>
              <a:rPr lang="ru-RU" dirty="0" err="1"/>
              <a:t>DLи</a:t>
            </a:r>
            <a:r>
              <a:rPr lang="ru-RU" dirty="0"/>
              <a:t> CV - (платформы </a:t>
            </a:r>
            <a:r>
              <a:rPr lang="ru-RU" dirty="0" err="1"/>
              <a:t>jetson</a:t>
            </a:r>
            <a:r>
              <a:rPr lang="ru-RU" dirty="0"/>
              <a:t> и т.д.)</a:t>
            </a:r>
            <a:endParaRPr lang="ru-RU" dirty="0"/>
          </a:p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D861DE-9820-A34E-9D6F-B0874821B491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Программа обучения:</a:t>
            </a:r>
            <a:endParaRPr lang="ru-RU" dirty="0"/>
          </a:p>
          <a:p>
            <a:r>
              <a:rPr lang="ru-RU" dirty="0"/>
              <a:t>1 семестр</a:t>
            </a:r>
            <a:endParaRPr lang="ru-RU" dirty="0"/>
          </a:p>
          <a:p>
            <a:r>
              <a:rPr lang="ru-RU" dirty="0"/>
              <a:t>Теория: </a:t>
            </a:r>
            <a:endParaRPr lang="ru-RU" dirty="0"/>
          </a:p>
          <a:p>
            <a:r>
              <a:rPr lang="ru-RU" dirty="0"/>
              <a:t>1) Программирование, общие концепции программирования, история развития вычислительной техники(1 лекция)</a:t>
            </a:r>
            <a:endParaRPr lang="ru-RU" dirty="0"/>
          </a:p>
          <a:p>
            <a:r>
              <a:rPr lang="ru-RU" dirty="0"/>
              <a:t>2) Общие парадигмы программирования или почему нужно сначала думать, а потом писать(0,5 лекции)</a:t>
            </a:r>
            <a:endParaRPr lang="ru-RU" dirty="0"/>
          </a:p>
          <a:p>
            <a:r>
              <a:rPr lang="ru-RU" dirty="0"/>
              <a:t>3) История развития языков программирования(0,5 лекции)</a:t>
            </a:r>
            <a:endParaRPr lang="ru-RU" dirty="0"/>
          </a:p>
          <a:p>
            <a:r>
              <a:rPr lang="ru-RU" dirty="0"/>
              <a:t>4) </a:t>
            </a:r>
            <a:r>
              <a:rPr lang="ru-RU" dirty="0" err="1"/>
              <a:t>Python</a:t>
            </a:r>
            <a:r>
              <a:rPr lang="ru-RU" dirty="0"/>
              <a:t> - первое знакомство с языком. Выполнение программ интерпретатором и пользователем Выполнение программ</a:t>
            </a:r>
            <a:endParaRPr lang="ru-RU" dirty="0"/>
          </a:p>
          <a:p>
            <a:r>
              <a:rPr lang="ru-RU" dirty="0"/>
              <a:t>5) Типы и операции (3 лекции)</a:t>
            </a:r>
            <a:endParaRPr lang="ru-RU" dirty="0"/>
          </a:p>
          <a:p>
            <a:r>
              <a:rPr lang="ru-RU" dirty="0"/>
              <a:t>6) Синтаксис операторов в  </a:t>
            </a:r>
            <a:r>
              <a:rPr lang="ru-RU" dirty="0" err="1"/>
              <a:t>Python</a:t>
            </a:r>
            <a:r>
              <a:rPr lang="ru-RU" dirty="0"/>
              <a:t> (2 лекции)</a:t>
            </a:r>
            <a:endParaRPr lang="ru-RU" dirty="0"/>
          </a:p>
          <a:p>
            <a:r>
              <a:rPr lang="ru-RU" dirty="0"/>
              <a:t>7) Функции в </a:t>
            </a:r>
            <a:r>
              <a:rPr lang="ru-RU" dirty="0" err="1"/>
              <a:t>Python</a:t>
            </a:r>
            <a:r>
              <a:rPr lang="ru-RU" dirty="0"/>
              <a:t>, процедурное программирование (1 лекция)</a:t>
            </a:r>
            <a:endParaRPr lang="ru-RU" dirty="0"/>
          </a:p>
          <a:p>
            <a:r>
              <a:rPr lang="ru-RU" dirty="0"/>
              <a:t>8) Генераторы (1 лекция)</a:t>
            </a:r>
            <a:endParaRPr lang="ru-RU" dirty="0"/>
          </a:p>
          <a:p>
            <a:r>
              <a:rPr lang="ru-RU" dirty="0"/>
              <a:t>9) Модули и пакеты модулей (2 лекции)</a:t>
            </a:r>
            <a:endParaRPr lang="ru-RU" dirty="0"/>
          </a:p>
          <a:p>
            <a:r>
              <a:rPr lang="ru-RU" dirty="0"/>
              <a:t>10) Объектно-ориентированное программирование в </a:t>
            </a:r>
            <a:r>
              <a:rPr lang="ru-RU" dirty="0" err="1"/>
              <a:t>Python</a:t>
            </a:r>
            <a:r>
              <a:rPr lang="ru-RU" dirty="0"/>
              <a:t>(3 лекции)</a:t>
            </a:r>
            <a:endParaRPr lang="ru-RU" dirty="0"/>
          </a:p>
          <a:p>
            <a:r>
              <a:rPr lang="ru-RU" dirty="0"/>
              <a:t>Практика: </a:t>
            </a:r>
            <a:endParaRPr lang="ru-RU" dirty="0"/>
          </a:p>
          <a:p>
            <a:r>
              <a:rPr lang="ru-RU" dirty="0"/>
              <a:t>Лабораторные работы</a:t>
            </a:r>
            <a:endParaRPr lang="ru-RU" dirty="0"/>
          </a:p>
          <a:p>
            <a:r>
              <a:rPr lang="ru-RU" dirty="0"/>
              <a:t>1) типы и операции - 2  часа</a:t>
            </a:r>
            <a:endParaRPr lang="ru-RU" dirty="0"/>
          </a:p>
          <a:p>
            <a:r>
              <a:rPr lang="ru-RU" dirty="0"/>
              <a:t>2) Процедурное программирование - 2 часа</a:t>
            </a:r>
            <a:endParaRPr lang="ru-RU" dirty="0"/>
          </a:p>
          <a:p>
            <a:r>
              <a:rPr lang="ru-RU" dirty="0"/>
              <a:t>3) Генераторы - 4 часа</a:t>
            </a:r>
            <a:endParaRPr lang="ru-RU" dirty="0"/>
          </a:p>
          <a:p>
            <a:r>
              <a:rPr lang="ru-RU" dirty="0"/>
              <a:t>4) Модули и пакеты - 2 часа</a:t>
            </a:r>
            <a:endParaRPr lang="ru-RU" dirty="0"/>
          </a:p>
          <a:p>
            <a:r>
              <a:rPr lang="ru-RU" dirty="0"/>
              <a:t>5) ООП - 6 часов</a:t>
            </a:r>
            <a:endParaRPr lang="ru-RU" dirty="0"/>
          </a:p>
          <a:p>
            <a:r>
              <a:rPr lang="ru-RU" dirty="0"/>
              <a:t>2-й семестр </a:t>
            </a:r>
            <a:endParaRPr lang="ru-RU" dirty="0"/>
          </a:p>
          <a:p>
            <a:r>
              <a:rPr lang="ru-RU" dirty="0"/>
              <a:t>Тематика: углубленное изучение языков программирования, начало работы с системным инструментарием и основными библиотеками машинного обучения и компьютерного зрения </a:t>
            </a:r>
            <a:endParaRPr lang="ru-RU" dirty="0"/>
          </a:p>
          <a:p>
            <a:r>
              <a:rPr lang="ru-RU" dirty="0"/>
              <a:t>30+ часов(теория+ практика)  </a:t>
            </a:r>
            <a:endParaRPr lang="ru-RU" dirty="0"/>
          </a:p>
          <a:p>
            <a:r>
              <a:rPr lang="ru-RU" dirty="0"/>
              <a:t>3-й семестр </a:t>
            </a:r>
            <a:endParaRPr lang="ru-RU" dirty="0"/>
          </a:p>
          <a:p>
            <a:r>
              <a:rPr lang="ru-RU" dirty="0"/>
              <a:t>Разделение на выбор - чистый </a:t>
            </a:r>
            <a:r>
              <a:rPr lang="ru-RU" dirty="0" err="1"/>
              <a:t>data</a:t>
            </a:r>
            <a:r>
              <a:rPr lang="ru-RU" dirty="0"/>
              <a:t> </a:t>
            </a:r>
            <a:r>
              <a:rPr lang="ru-RU" dirty="0" err="1"/>
              <a:t>sciense</a:t>
            </a:r>
            <a:r>
              <a:rPr lang="ru-RU" dirty="0"/>
              <a:t> или </a:t>
            </a:r>
            <a:r>
              <a:rPr lang="ru-RU" dirty="0" err="1"/>
              <a:t>system</a:t>
            </a:r>
            <a:r>
              <a:rPr lang="ru-RU" dirty="0"/>
              <a:t> </a:t>
            </a:r>
            <a:r>
              <a:rPr lang="ru-RU" dirty="0" err="1"/>
              <a:t>development</a:t>
            </a:r>
            <a:r>
              <a:rPr lang="ru-RU" dirty="0"/>
              <a:t>.  </a:t>
            </a:r>
            <a:endParaRPr lang="ru-RU" dirty="0"/>
          </a:p>
          <a:p>
            <a:r>
              <a:rPr lang="ru-RU" dirty="0" err="1"/>
              <a:t>data</a:t>
            </a:r>
            <a:r>
              <a:rPr lang="ru-RU" dirty="0"/>
              <a:t> </a:t>
            </a:r>
            <a:r>
              <a:rPr lang="ru-RU" dirty="0" err="1"/>
              <a:t>sciense</a:t>
            </a:r>
            <a:r>
              <a:rPr lang="ru-RU" dirty="0"/>
              <a:t> - углубленное изучение </a:t>
            </a:r>
            <a:r>
              <a:rPr lang="ru-RU" dirty="0" err="1"/>
              <a:t>deep</a:t>
            </a:r>
            <a:r>
              <a:rPr lang="ru-RU" dirty="0"/>
              <a:t> </a:t>
            </a:r>
            <a:r>
              <a:rPr lang="ru-RU" dirty="0" err="1"/>
              <a:t>learning</a:t>
            </a:r>
            <a:r>
              <a:rPr lang="ru-RU" dirty="0"/>
              <a:t> и сопутствующего математического аппарата, анализа производительности сетей, </a:t>
            </a:r>
            <a:r>
              <a:rPr lang="ru-RU" dirty="0" err="1"/>
              <a:t>опитмизации</a:t>
            </a:r>
            <a:r>
              <a:rPr lang="ru-RU" dirty="0"/>
              <a:t> работы сетей.  </a:t>
            </a:r>
            <a:endParaRPr lang="ru-RU" dirty="0"/>
          </a:p>
          <a:p>
            <a:r>
              <a:rPr lang="ru-RU" dirty="0" err="1"/>
              <a:t>system</a:t>
            </a:r>
            <a:r>
              <a:rPr lang="ru-RU" dirty="0"/>
              <a:t> </a:t>
            </a:r>
            <a:r>
              <a:rPr lang="ru-RU" dirty="0" err="1"/>
              <a:t>development</a:t>
            </a:r>
            <a:r>
              <a:rPr lang="ru-RU" dirty="0"/>
              <a:t> - разработка и развертывание ПО с использованием компонентов использующих инструментарий глубокого обучения. Знакомство с системными компонентами, понятием виртуализации, сервисной инфраструктуры. </a:t>
            </a:r>
            <a:endParaRPr lang="ru-RU" dirty="0"/>
          </a:p>
          <a:p>
            <a:r>
              <a:rPr lang="ru-RU" dirty="0"/>
              <a:t>4-й семестр  </a:t>
            </a:r>
            <a:endParaRPr lang="ru-RU" dirty="0"/>
          </a:p>
          <a:p>
            <a:r>
              <a:rPr lang="ru-RU" dirty="0"/>
              <a:t>Изучение встраиваемых систем в связке с </a:t>
            </a:r>
            <a:r>
              <a:rPr lang="ru-RU" dirty="0" err="1"/>
              <a:t>DLи</a:t>
            </a:r>
            <a:r>
              <a:rPr lang="ru-RU" dirty="0"/>
              <a:t> CV - (платформы </a:t>
            </a:r>
            <a:r>
              <a:rPr lang="ru-RU" dirty="0" err="1"/>
              <a:t>jetson</a:t>
            </a:r>
            <a:r>
              <a:rPr lang="ru-RU" dirty="0"/>
              <a:t> и т.д.)</a:t>
            </a:r>
            <a:endParaRPr lang="ru-RU" dirty="0"/>
          </a:p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D861DE-9820-A34E-9D6F-B0874821B491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Программа обучения:</a:t>
            </a:r>
            <a:endParaRPr lang="ru-RU" dirty="0"/>
          </a:p>
          <a:p>
            <a:r>
              <a:rPr lang="ru-RU" dirty="0"/>
              <a:t>1 семестр</a:t>
            </a:r>
            <a:endParaRPr lang="ru-RU" dirty="0"/>
          </a:p>
          <a:p>
            <a:r>
              <a:rPr lang="ru-RU" dirty="0"/>
              <a:t>Теория: </a:t>
            </a:r>
            <a:endParaRPr lang="ru-RU" dirty="0"/>
          </a:p>
          <a:p>
            <a:r>
              <a:rPr lang="ru-RU" dirty="0"/>
              <a:t>1) Программирование, общие концепции программирования, история развития вычислительной техники(1 лекция)</a:t>
            </a:r>
            <a:endParaRPr lang="ru-RU" dirty="0"/>
          </a:p>
          <a:p>
            <a:r>
              <a:rPr lang="ru-RU" dirty="0"/>
              <a:t>2) Общие парадигмы программирования или почему нужно сначала думать, а потом писать(0,5 лекции)</a:t>
            </a:r>
            <a:endParaRPr lang="ru-RU" dirty="0"/>
          </a:p>
          <a:p>
            <a:r>
              <a:rPr lang="ru-RU" dirty="0"/>
              <a:t>3) История развития языков программирования(0,5 лекции)</a:t>
            </a:r>
            <a:endParaRPr lang="ru-RU" dirty="0"/>
          </a:p>
          <a:p>
            <a:r>
              <a:rPr lang="ru-RU" dirty="0"/>
              <a:t>4) </a:t>
            </a:r>
            <a:r>
              <a:rPr lang="ru-RU" dirty="0" err="1"/>
              <a:t>Python</a:t>
            </a:r>
            <a:r>
              <a:rPr lang="ru-RU" dirty="0"/>
              <a:t> - первое знакомство с языком. Выполнение программ интерпретатором и пользователем Выполнение программ</a:t>
            </a:r>
            <a:endParaRPr lang="ru-RU" dirty="0"/>
          </a:p>
          <a:p>
            <a:r>
              <a:rPr lang="ru-RU" dirty="0"/>
              <a:t>5) Типы и операции (3 лекции)</a:t>
            </a:r>
            <a:endParaRPr lang="ru-RU" dirty="0"/>
          </a:p>
          <a:p>
            <a:r>
              <a:rPr lang="ru-RU" dirty="0"/>
              <a:t>6) Синтаксис операторов в  </a:t>
            </a:r>
            <a:r>
              <a:rPr lang="ru-RU" dirty="0" err="1"/>
              <a:t>Python</a:t>
            </a:r>
            <a:r>
              <a:rPr lang="ru-RU" dirty="0"/>
              <a:t> (2 лекции)</a:t>
            </a:r>
            <a:endParaRPr lang="ru-RU" dirty="0"/>
          </a:p>
          <a:p>
            <a:r>
              <a:rPr lang="ru-RU" dirty="0"/>
              <a:t>7) Функции в </a:t>
            </a:r>
            <a:r>
              <a:rPr lang="ru-RU" dirty="0" err="1"/>
              <a:t>Python</a:t>
            </a:r>
            <a:r>
              <a:rPr lang="ru-RU" dirty="0"/>
              <a:t>, процедурное программирование (1 лекция)</a:t>
            </a:r>
            <a:endParaRPr lang="ru-RU" dirty="0"/>
          </a:p>
          <a:p>
            <a:r>
              <a:rPr lang="ru-RU" dirty="0"/>
              <a:t>8) Генераторы (1 лекция)</a:t>
            </a:r>
            <a:endParaRPr lang="ru-RU" dirty="0"/>
          </a:p>
          <a:p>
            <a:r>
              <a:rPr lang="ru-RU" dirty="0"/>
              <a:t>9) Модули и пакеты модулей (2 лекции)</a:t>
            </a:r>
            <a:endParaRPr lang="ru-RU" dirty="0"/>
          </a:p>
          <a:p>
            <a:r>
              <a:rPr lang="ru-RU" dirty="0"/>
              <a:t>10) Объектно-ориентированное программирование в </a:t>
            </a:r>
            <a:r>
              <a:rPr lang="ru-RU" dirty="0" err="1"/>
              <a:t>Python</a:t>
            </a:r>
            <a:r>
              <a:rPr lang="ru-RU" dirty="0"/>
              <a:t>(3 лекции)</a:t>
            </a:r>
            <a:endParaRPr lang="ru-RU" dirty="0"/>
          </a:p>
          <a:p>
            <a:r>
              <a:rPr lang="ru-RU" dirty="0"/>
              <a:t>Практика: </a:t>
            </a:r>
            <a:endParaRPr lang="ru-RU" dirty="0"/>
          </a:p>
          <a:p>
            <a:r>
              <a:rPr lang="ru-RU" dirty="0"/>
              <a:t>Лабораторные работы</a:t>
            </a:r>
            <a:endParaRPr lang="ru-RU" dirty="0"/>
          </a:p>
          <a:p>
            <a:r>
              <a:rPr lang="ru-RU" dirty="0"/>
              <a:t>1) типы и операции - 2  часа</a:t>
            </a:r>
            <a:endParaRPr lang="ru-RU" dirty="0"/>
          </a:p>
          <a:p>
            <a:r>
              <a:rPr lang="ru-RU" dirty="0"/>
              <a:t>2) Процедурное программирование - 2 часа</a:t>
            </a:r>
            <a:endParaRPr lang="ru-RU" dirty="0"/>
          </a:p>
          <a:p>
            <a:r>
              <a:rPr lang="ru-RU" dirty="0"/>
              <a:t>3) Генераторы - 4 часа</a:t>
            </a:r>
            <a:endParaRPr lang="ru-RU" dirty="0"/>
          </a:p>
          <a:p>
            <a:r>
              <a:rPr lang="ru-RU" dirty="0"/>
              <a:t>4) Модули и пакеты - 2 часа</a:t>
            </a:r>
            <a:endParaRPr lang="ru-RU" dirty="0"/>
          </a:p>
          <a:p>
            <a:r>
              <a:rPr lang="ru-RU" dirty="0"/>
              <a:t>5) ООП - 6 часов</a:t>
            </a:r>
            <a:endParaRPr lang="ru-RU" dirty="0"/>
          </a:p>
          <a:p>
            <a:r>
              <a:rPr lang="ru-RU" dirty="0"/>
              <a:t>2-й семестр </a:t>
            </a:r>
            <a:endParaRPr lang="ru-RU" dirty="0"/>
          </a:p>
          <a:p>
            <a:r>
              <a:rPr lang="ru-RU" dirty="0"/>
              <a:t>Тематика: углубленное изучение языков программирования, начало работы с системным инструментарием и основными библиотеками машинного обучения и компьютерного зрения </a:t>
            </a:r>
            <a:endParaRPr lang="ru-RU" dirty="0"/>
          </a:p>
          <a:p>
            <a:r>
              <a:rPr lang="ru-RU" dirty="0"/>
              <a:t>30+ часов(теория+ практика)  </a:t>
            </a:r>
            <a:endParaRPr lang="ru-RU" dirty="0"/>
          </a:p>
          <a:p>
            <a:r>
              <a:rPr lang="ru-RU" dirty="0"/>
              <a:t>3-й семестр </a:t>
            </a:r>
            <a:endParaRPr lang="ru-RU" dirty="0"/>
          </a:p>
          <a:p>
            <a:r>
              <a:rPr lang="ru-RU" dirty="0"/>
              <a:t>Разделение на выбор - чистый </a:t>
            </a:r>
            <a:r>
              <a:rPr lang="ru-RU" dirty="0" err="1"/>
              <a:t>data</a:t>
            </a:r>
            <a:r>
              <a:rPr lang="ru-RU" dirty="0"/>
              <a:t> </a:t>
            </a:r>
            <a:r>
              <a:rPr lang="ru-RU" dirty="0" err="1"/>
              <a:t>sciense</a:t>
            </a:r>
            <a:r>
              <a:rPr lang="ru-RU" dirty="0"/>
              <a:t> или </a:t>
            </a:r>
            <a:r>
              <a:rPr lang="ru-RU" dirty="0" err="1"/>
              <a:t>system</a:t>
            </a:r>
            <a:r>
              <a:rPr lang="ru-RU" dirty="0"/>
              <a:t> </a:t>
            </a:r>
            <a:r>
              <a:rPr lang="ru-RU" dirty="0" err="1"/>
              <a:t>development</a:t>
            </a:r>
            <a:r>
              <a:rPr lang="ru-RU" dirty="0"/>
              <a:t>.  </a:t>
            </a:r>
            <a:endParaRPr lang="ru-RU" dirty="0"/>
          </a:p>
          <a:p>
            <a:r>
              <a:rPr lang="ru-RU" dirty="0" err="1"/>
              <a:t>data</a:t>
            </a:r>
            <a:r>
              <a:rPr lang="ru-RU" dirty="0"/>
              <a:t> </a:t>
            </a:r>
            <a:r>
              <a:rPr lang="ru-RU" dirty="0" err="1"/>
              <a:t>sciense</a:t>
            </a:r>
            <a:r>
              <a:rPr lang="ru-RU" dirty="0"/>
              <a:t> - углубленное изучение </a:t>
            </a:r>
            <a:r>
              <a:rPr lang="ru-RU" dirty="0" err="1"/>
              <a:t>deep</a:t>
            </a:r>
            <a:r>
              <a:rPr lang="ru-RU" dirty="0"/>
              <a:t> </a:t>
            </a:r>
            <a:r>
              <a:rPr lang="ru-RU" dirty="0" err="1"/>
              <a:t>learning</a:t>
            </a:r>
            <a:r>
              <a:rPr lang="ru-RU" dirty="0"/>
              <a:t> и сопутствующего математического аппарата, анализа производительности сетей, </a:t>
            </a:r>
            <a:r>
              <a:rPr lang="ru-RU" dirty="0" err="1"/>
              <a:t>опитмизации</a:t>
            </a:r>
            <a:r>
              <a:rPr lang="ru-RU" dirty="0"/>
              <a:t> работы сетей.  </a:t>
            </a:r>
            <a:endParaRPr lang="ru-RU" dirty="0"/>
          </a:p>
          <a:p>
            <a:r>
              <a:rPr lang="ru-RU" dirty="0" err="1"/>
              <a:t>system</a:t>
            </a:r>
            <a:r>
              <a:rPr lang="ru-RU" dirty="0"/>
              <a:t> </a:t>
            </a:r>
            <a:r>
              <a:rPr lang="ru-RU" dirty="0" err="1"/>
              <a:t>development</a:t>
            </a:r>
            <a:r>
              <a:rPr lang="ru-RU" dirty="0"/>
              <a:t> - разработка и развертывание ПО с использованием компонентов использующих инструментарий глубокого обучения. Знакомство с системными компонентами, понятием виртуализации, сервисной инфраструктуры. </a:t>
            </a:r>
            <a:endParaRPr lang="ru-RU" dirty="0"/>
          </a:p>
          <a:p>
            <a:r>
              <a:rPr lang="ru-RU" dirty="0"/>
              <a:t>4-й семестр  </a:t>
            </a:r>
            <a:endParaRPr lang="ru-RU" dirty="0"/>
          </a:p>
          <a:p>
            <a:r>
              <a:rPr lang="ru-RU" dirty="0"/>
              <a:t>Изучение встраиваемых систем в связке с </a:t>
            </a:r>
            <a:r>
              <a:rPr lang="ru-RU" dirty="0" err="1"/>
              <a:t>DLи</a:t>
            </a:r>
            <a:r>
              <a:rPr lang="ru-RU" dirty="0"/>
              <a:t> CV - (платформы </a:t>
            </a:r>
            <a:r>
              <a:rPr lang="ru-RU" dirty="0" err="1"/>
              <a:t>jetson</a:t>
            </a:r>
            <a:r>
              <a:rPr lang="ru-RU" dirty="0"/>
              <a:t> и т.д.)</a:t>
            </a:r>
            <a:endParaRPr lang="ru-RU" dirty="0"/>
          </a:p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D861DE-9820-A34E-9D6F-B0874821B491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Программа обучения:</a:t>
            </a:r>
            <a:endParaRPr lang="ru-RU" dirty="0"/>
          </a:p>
          <a:p>
            <a:r>
              <a:rPr lang="ru-RU" dirty="0"/>
              <a:t>1 семестр</a:t>
            </a:r>
            <a:endParaRPr lang="ru-RU" dirty="0"/>
          </a:p>
          <a:p>
            <a:r>
              <a:rPr lang="ru-RU" dirty="0"/>
              <a:t>Теория: </a:t>
            </a:r>
            <a:endParaRPr lang="ru-RU" dirty="0"/>
          </a:p>
          <a:p>
            <a:r>
              <a:rPr lang="ru-RU" dirty="0"/>
              <a:t>1) Программирование, общие концепции программирования, история развития вычислительной техники(1 лекция)</a:t>
            </a:r>
            <a:endParaRPr lang="ru-RU" dirty="0"/>
          </a:p>
          <a:p>
            <a:r>
              <a:rPr lang="ru-RU" dirty="0"/>
              <a:t>2) Общие парадигмы программирования или почему нужно сначала думать, а потом писать(0,5 лекции)</a:t>
            </a:r>
            <a:endParaRPr lang="ru-RU" dirty="0"/>
          </a:p>
          <a:p>
            <a:r>
              <a:rPr lang="ru-RU" dirty="0"/>
              <a:t>3) История развития языков программирования(0,5 лекции)</a:t>
            </a:r>
            <a:endParaRPr lang="ru-RU" dirty="0"/>
          </a:p>
          <a:p>
            <a:r>
              <a:rPr lang="ru-RU" dirty="0"/>
              <a:t>4) </a:t>
            </a:r>
            <a:r>
              <a:rPr lang="ru-RU" dirty="0" err="1"/>
              <a:t>Python</a:t>
            </a:r>
            <a:r>
              <a:rPr lang="ru-RU" dirty="0"/>
              <a:t> - первое знакомство с языком. Выполнение программ интерпретатором и пользователем Выполнение программ</a:t>
            </a:r>
            <a:endParaRPr lang="ru-RU" dirty="0"/>
          </a:p>
          <a:p>
            <a:r>
              <a:rPr lang="ru-RU" dirty="0"/>
              <a:t>5) Типы и операции (3 лекции)</a:t>
            </a:r>
            <a:endParaRPr lang="ru-RU" dirty="0"/>
          </a:p>
          <a:p>
            <a:r>
              <a:rPr lang="ru-RU" dirty="0"/>
              <a:t>6) Синтаксис операторов в  </a:t>
            </a:r>
            <a:r>
              <a:rPr lang="ru-RU" dirty="0" err="1"/>
              <a:t>Python</a:t>
            </a:r>
            <a:r>
              <a:rPr lang="ru-RU" dirty="0"/>
              <a:t> (2 лекции)</a:t>
            </a:r>
            <a:endParaRPr lang="ru-RU" dirty="0"/>
          </a:p>
          <a:p>
            <a:r>
              <a:rPr lang="ru-RU" dirty="0"/>
              <a:t>7) Функции в </a:t>
            </a:r>
            <a:r>
              <a:rPr lang="ru-RU" dirty="0" err="1"/>
              <a:t>Python</a:t>
            </a:r>
            <a:r>
              <a:rPr lang="ru-RU" dirty="0"/>
              <a:t>, процедурное программирование (1 лекция)</a:t>
            </a:r>
            <a:endParaRPr lang="ru-RU" dirty="0"/>
          </a:p>
          <a:p>
            <a:r>
              <a:rPr lang="ru-RU" dirty="0"/>
              <a:t>8) Генераторы (1 лекция)</a:t>
            </a:r>
            <a:endParaRPr lang="ru-RU" dirty="0"/>
          </a:p>
          <a:p>
            <a:r>
              <a:rPr lang="ru-RU" dirty="0"/>
              <a:t>9) Модули и пакеты модулей (2 лекции)</a:t>
            </a:r>
            <a:endParaRPr lang="ru-RU" dirty="0"/>
          </a:p>
          <a:p>
            <a:r>
              <a:rPr lang="ru-RU" dirty="0"/>
              <a:t>10) Объектно-ориентированное программирование в </a:t>
            </a:r>
            <a:r>
              <a:rPr lang="ru-RU" dirty="0" err="1"/>
              <a:t>Python</a:t>
            </a:r>
            <a:r>
              <a:rPr lang="ru-RU" dirty="0"/>
              <a:t>(3 лекции)</a:t>
            </a:r>
            <a:endParaRPr lang="ru-RU" dirty="0"/>
          </a:p>
          <a:p>
            <a:r>
              <a:rPr lang="ru-RU" dirty="0"/>
              <a:t>Практика: </a:t>
            </a:r>
            <a:endParaRPr lang="ru-RU" dirty="0"/>
          </a:p>
          <a:p>
            <a:r>
              <a:rPr lang="ru-RU" dirty="0"/>
              <a:t>Лабораторные работы</a:t>
            </a:r>
            <a:endParaRPr lang="ru-RU" dirty="0"/>
          </a:p>
          <a:p>
            <a:r>
              <a:rPr lang="ru-RU" dirty="0"/>
              <a:t>1) типы и операции - 2  часа</a:t>
            </a:r>
            <a:endParaRPr lang="ru-RU" dirty="0"/>
          </a:p>
          <a:p>
            <a:r>
              <a:rPr lang="ru-RU" dirty="0"/>
              <a:t>2) Процедурное программирование - 2 часа</a:t>
            </a:r>
            <a:endParaRPr lang="ru-RU" dirty="0"/>
          </a:p>
          <a:p>
            <a:r>
              <a:rPr lang="ru-RU" dirty="0"/>
              <a:t>3) Генераторы - 4 часа</a:t>
            </a:r>
            <a:endParaRPr lang="ru-RU" dirty="0"/>
          </a:p>
          <a:p>
            <a:r>
              <a:rPr lang="ru-RU" dirty="0"/>
              <a:t>4) Модули и пакеты - 2 часа</a:t>
            </a:r>
            <a:endParaRPr lang="ru-RU" dirty="0"/>
          </a:p>
          <a:p>
            <a:r>
              <a:rPr lang="ru-RU" dirty="0"/>
              <a:t>5) ООП - 6 часов</a:t>
            </a:r>
            <a:endParaRPr lang="ru-RU" dirty="0"/>
          </a:p>
          <a:p>
            <a:r>
              <a:rPr lang="ru-RU" dirty="0"/>
              <a:t>2-й семестр </a:t>
            </a:r>
            <a:endParaRPr lang="ru-RU" dirty="0"/>
          </a:p>
          <a:p>
            <a:r>
              <a:rPr lang="ru-RU" dirty="0"/>
              <a:t>Тематика: углубленное изучение языков программирования, начало работы с системным инструментарием и основными библиотеками машинного обучения и компьютерного зрения </a:t>
            </a:r>
            <a:endParaRPr lang="ru-RU" dirty="0"/>
          </a:p>
          <a:p>
            <a:r>
              <a:rPr lang="ru-RU" dirty="0"/>
              <a:t>30+ часов(теория+ практика)  </a:t>
            </a:r>
            <a:endParaRPr lang="ru-RU" dirty="0"/>
          </a:p>
          <a:p>
            <a:r>
              <a:rPr lang="ru-RU" dirty="0"/>
              <a:t>3-й семестр </a:t>
            </a:r>
            <a:endParaRPr lang="ru-RU" dirty="0"/>
          </a:p>
          <a:p>
            <a:r>
              <a:rPr lang="ru-RU" dirty="0"/>
              <a:t>Разделение на выбор - чистый </a:t>
            </a:r>
            <a:r>
              <a:rPr lang="ru-RU" dirty="0" err="1"/>
              <a:t>data</a:t>
            </a:r>
            <a:r>
              <a:rPr lang="ru-RU" dirty="0"/>
              <a:t> </a:t>
            </a:r>
            <a:r>
              <a:rPr lang="ru-RU" dirty="0" err="1"/>
              <a:t>sciense</a:t>
            </a:r>
            <a:r>
              <a:rPr lang="ru-RU" dirty="0"/>
              <a:t> или </a:t>
            </a:r>
            <a:r>
              <a:rPr lang="ru-RU" dirty="0" err="1"/>
              <a:t>system</a:t>
            </a:r>
            <a:r>
              <a:rPr lang="ru-RU" dirty="0"/>
              <a:t> </a:t>
            </a:r>
            <a:r>
              <a:rPr lang="ru-RU" dirty="0" err="1"/>
              <a:t>development</a:t>
            </a:r>
            <a:r>
              <a:rPr lang="ru-RU" dirty="0"/>
              <a:t>.  </a:t>
            </a:r>
            <a:endParaRPr lang="ru-RU" dirty="0"/>
          </a:p>
          <a:p>
            <a:r>
              <a:rPr lang="ru-RU" dirty="0" err="1"/>
              <a:t>data</a:t>
            </a:r>
            <a:r>
              <a:rPr lang="ru-RU" dirty="0"/>
              <a:t> </a:t>
            </a:r>
            <a:r>
              <a:rPr lang="ru-RU" dirty="0" err="1"/>
              <a:t>sciense</a:t>
            </a:r>
            <a:r>
              <a:rPr lang="ru-RU" dirty="0"/>
              <a:t> - углубленное изучение </a:t>
            </a:r>
            <a:r>
              <a:rPr lang="ru-RU" dirty="0" err="1"/>
              <a:t>deep</a:t>
            </a:r>
            <a:r>
              <a:rPr lang="ru-RU" dirty="0"/>
              <a:t> </a:t>
            </a:r>
            <a:r>
              <a:rPr lang="ru-RU" dirty="0" err="1"/>
              <a:t>learning</a:t>
            </a:r>
            <a:r>
              <a:rPr lang="ru-RU" dirty="0"/>
              <a:t> и сопутствующего математического аппарата, анализа производительности сетей, </a:t>
            </a:r>
            <a:r>
              <a:rPr lang="ru-RU" dirty="0" err="1"/>
              <a:t>опитмизации</a:t>
            </a:r>
            <a:r>
              <a:rPr lang="ru-RU" dirty="0"/>
              <a:t> работы сетей.  </a:t>
            </a:r>
            <a:endParaRPr lang="ru-RU" dirty="0"/>
          </a:p>
          <a:p>
            <a:r>
              <a:rPr lang="ru-RU" dirty="0" err="1"/>
              <a:t>system</a:t>
            </a:r>
            <a:r>
              <a:rPr lang="ru-RU" dirty="0"/>
              <a:t> </a:t>
            </a:r>
            <a:r>
              <a:rPr lang="ru-RU" dirty="0" err="1"/>
              <a:t>development</a:t>
            </a:r>
            <a:r>
              <a:rPr lang="ru-RU" dirty="0"/>
              <a:t> - разработка и развертывание ПО с использованием компонентов использующих инструментарий глубокого обучения. Знакомство с системными компонентами, понятием виртуализации, сервисной инфраструктуры. </a:t>
            </a:r>
            <a:endParaRPr lang="ru-RU" dirty="0"/>
          </a:p>
          <a:p>
            <a:r>
              <a:rPr lang="ru-RU" dirty="0"/>
              <a:t>4-й семестр  </a:t>
            </a:r>
            <a:endParaRPr lang="ru-RU" dirty="0"/>
          </a:p>
          <a:p>
            <a:r>
              <a:rPr lang="ru-RU" dirty="0"/>
              <a:t>Изучение встраиваемых систем в связке с </a:t>
            </a:r>
            <a:r>
              <a:rPr lang="ru-RU" dirty="0" err="1"/>
              <a:t>DLи</a:t>
            </a:r>
            <a:r>
              <a:rPr lang="ru-RU" dirty="0"/>
              <a:t> CV - (платформы </a:t>
            </a:r>
            <a:r>
              <a:rPr lang="ru-RU" dirty="0" err="1"/>
              <a:t>jetson</a:t>
            </a:r>
            <a:r>
              <a:rPr lang="ru-RU" dirty="0"/>
              <a:t> и т.д.)</a:t>
            </a:r>
            <a:endParaRPr lang="ru-RU" dirty="0"/>
          </a:p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D861DE-9820-A34E-9D6F-B0874821B491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Программа обучения:</a:t>
            </a:r>
            <a:endParaRPr lang="ru-RU" dirty="0"/>
          </a:p>
          <a:p>
            <a:r>
              <a:rPr lang="ru-RU" dirty="0"/>
              <a:t>1 семестр</a:t>
            </a:r>
            <a:endParaRPr lang="ru-RU" dirty="0"/>
          </a:p>
          <a:p>
            <a:r>
              <a:rPr lang="ru-RU" dirty="0"/>
              <a:t>Теория: </a:t>
            </a:r>
            <a:endParaRPr lang="ru-RU" dirty="0"/>
          </a:p>
          <a:p>
            <a:r>
              <a:rPr lang="ru-RU" dirty="0"/>
              <a:t>1) Программирование, общие концепции программирования, история развития вычислительной техники(1 лекция)</a:t>
            </a:r>
            <a:endParaRPr lang="ru-RU" dirty="0"/>
          </a:p>
          <a:p>
            <a:r>
              <a:rPr lang="ru-RU" dirty="0"/>
              <a:t>2) Общие парадигмы программирования или почему нужно сначала думать, а потом писать(0,5 лекции)</a:t>
            </a:r>
            <a:endParaRPr lang="ru-RU" dirty="0"/>
          </a:p>
          <a:p>
            <a:r>
              <a:rPr lang="ru-RU" dirty="0"/>
              <a:t>3) История развития языков программирования(0,5 лекции)</a:t>
            </a:r>
            <a:endParaRPr lang="ru-RU" dirty="0"/>
          </a:p>
          <a:p>
            <a:r>
              <a:rPr lang="ru-RU" dirty="0"/>
              <a:t>4) </a:t>
            </a:r>
            <a:r>
              <a:rPr lang="ru-RU" dirty="0" err="1"/>
              <a:t>Python</a:t>
            </a:r>
            <a:r>
              <a:rPr lang="ru-RU" dirty="0"/>
              <a:t> - первое знакомство с языком. Выполнение программ интерпретатором и пользователем Выполнение программ</a:t>
            </a:r>
            <a:endParaRPr lang="ru-RU" dirty="0"/>
          </a:p>
          <a:p>
            <a:r>
              <a:rPr lang="ru-RU" dirty="0"/>
              <a:t>5) Типы и операции (3 лекции)</a:t>
            </a:r>
            <a:endParaRPr lang="ru-RU" dirty="0"/>
          </a:p>
          <a:p>
            <a:r>
              <a:rPr lang="ru-RU" dirty="0"/>
              <a:t>6) Синтаксис операторов в  </a:t>
            </a:r>
            <a:r>
              <a:rPr lang="ru-RU" dirty="0" err="1"/>
              <a:t>Python</a:t>
            </a:r>
            <a:r>
              <a:rPr lang="ru-RU" dirty="0"/>
              <a:t> (2 лекции)</a:t>
            </a:r>
            <a:endParaRPr lang="ru-RU" dirty="0"/>
          </a:p>
          <a:p>
            <a:r>
              <a:rPr lang="ru-RU" dirty="0"/>
              <a:t>7) Функции в </a:t>
            </a:r>
            <a:r>
              <a:rPr lang="ru-RU" dirty="0" err="1"/>
              <a:t>Python</a:t>
            </a:r>
            <a:r>
              <a:rPr lang="ru-RU" dirty="0"/>
              <a:t>, процедурное программирование (1 лекция)</a:t>
            </a:r>
            <a:endParaRPr lang="ru-RU" dirty="0"/>
          </a:p>
          <a:p>
            <a:r>
              <a:rPr lang="ru-RU" dirty="0"/>
              <a:t>8) Генераторы (1 лекция)</a:t>
            </a:r>
            <a:endParaRPr lang="ru-RU" dirty="0"/>
          </a:p>
          <a:p>
            <a:r>
              <a:rPr lang="ru-RU" dirty="0"/>
              <a:t>9) Модули и пакеты модулей (2 лекции)</a:t>
            </a:r>
            <a:endParaRPr lang="ru-RU" dirty="0"/>
          </a:p>
          <a:p>
            <a:r>
              <a:rPr lang="ru-RU" dirty="0"/>
              <a:t>10) Объектно-ориентированное программирование в </a:t>
            </a:r>
            <a:r>
              <a:rPr lang="ru-RU" dirty="0" err="1"/>
              <a:t>Python</a:t>
            </a:r>
            <a:r>
              <a:rPr lang="ru-RU" dirty="0"/>
              <a:t>(3 лекции)</a:t>
            </a:r>
            <a:endParaRPr lang="ru-RU" dirty="0"/>
          </a:p>
          <a:p>
            <a:r>
              <a:rPr lang="ru-RU" dirty="0"/>
              <a:t>Практика: </a:t>
            </a:r>
            <a:endParaRPr lang="ru-RU" dirty="0"/>
          </a:p>
          <a:p>
            <a:r>
              <a:rPr lang="ru-RU" dirty="0"/>
              <a:t>Лабораторные работы</a:t>
            </a:r>
            <a:endParaRPr lang="ru-RU" dirty="0"/>
          </a:p>
          <a:p>
            <a:r>
              <a:rPr lang="ru-RU" dirty="0"/>
              <a:t>1) типы и операции - 2  часа</a:t>
            </a:r>
            <a:endParaRPr lang="ru-RU" dirty="0"/>
          </a:p>
          <a:p>
            <a:r>
              <a:rPr lang="ru-RU" dirty="0"/>
              <a:t>2) Процедурное программирование - 2 часа</a:t>
            </a:r>
            <a:endParaRPr lang="ru-RU" dirty="0"/>
          </a:p>
          <a:p>
            <a:r>
              <a:rPr lang="ru-RU" dirty="0"/>
              <a:t>3) Генераторы - 4 часа</a:t>
            </a:r>
            <a:endParaRPr lang="ru-RU" dirty="0"/>
          </a:p>
          <a:p>
            <a:r>
              <a:rPr lang="ru-RU" dirty="0"/>
              <a:t>4) Модули и пакеты - 2 часа</a:t>
            </a:r>
            <a:endParaRPr lang="ru-RU" dirty="0"/>
          </a:p>
          <a:p>
            <a:r>
              <a:rPr lang="ru-RU" dirty="0"/>
              <a:t>5) ООП - 6 часов</a:t>
            </a:r>
            <a:endParaRPr lang="ru-RU" dirty="0"/>
          </a:p>
          <a:p>
            <a:r>
              <a:rPr lang="ru-RU" dirty="0"/>
              <a:t>2-й семестр </a:t>
            </a:r>
            <a:endParaRPr lang="ru-RU" dirty="0"/>
          </a:p>
          <a:p>
            <a:r>
              <a:rPr lang="ru-RU" dirty="0"/>
              <a:t>Тематика: углубленное изучение языков программирования, начало работы с системным инструментарием и основными библиотеками машинного обучения и компьютерного зрения </a:t>
            </a:r>
            <a:endParaRPr lang="ru-RU" dirty="0"/>
          </a:p>
          <a:p>
            <a:r>
              <a:rPr lang="ru-RU" dirty="0"/>
              <a:t>30+ часов(теория+ практика)  </a:t>
            </a:r>
            <a:endParaRPr lang="ru-RU" dirty="0"/>
          </a:p>
          <a:p>
            <a:r>
              <a:rPr lang="ru-RU" dirty="0"/>
              <a:t>3-й семестр </a:t>
            </a:r>
            <a:endParaRPr lang="ru-RU" dirty="0"/>
          </a:p>
          <a:p>
            <a:r>
              <a:rPr lang="ru-RU" dirty="0"/>
              <a:t>Разделение на выбор - чистый </a:t>
            </a:r>
            <a:r>
              <a:rPr lang="ru-RU" dirty="0" err="1"/>
              <a:t>data</a:t>
            </a:r>
            <a:r>
              <a:rPr lang="ru-RU" dirty="0"/>
              <a:t> </a:t>
            </a:r>
            <a:r>
              <a:rPr lang="ru-RU" dirty="0" err="1"/>
              <a:t>sciense</a:t>
            </a:r>
            <a:r>
              <a:rPr lang="ru-RU" dirty="0"/>
              <a:t> или </a:t>
            </a:r>
            <a:r>
              <a:rPr lang="ru-RU" dirty="0" err="1"/>
              <a:t>system</a:t>
            </a:r>
            <a:r>
              <a:rPr lang="ru-RU" dirty="0"/>
              <a:t> </a:t>
            </a:r>
            <a:r>
              <a:rPr lang="ru-RU" dirty="0" err="1"/>
              <a:t>development</a:t>
            </a:r>
            <a:r>
              <a:rPr lang="ru-RU" dirty="0"/>
              <a:t>.  </a:t>
            </a:r>
            <a:endParaRPr lang="ru-RU" dirty="0"/>
          </a:p>
          <a:p>
            <a:r>
              <a:rPr lang="ru-RU" dirty="0" err="1"/>
              <a:t>data</a:t>
            </a:r>
            <a:r>
              <a:rPr lang="ru-RU" dirty="0"/>
              <a:t> </a:t>
            </a:r>
            <a:r>
              <a:rPr lang="ru-RU" dirty="0" err="1"/>
              <a:t>sciense</a:t>
            </a:r>
            <a:r>
              <a:rPr lang="ru-RU" dirty="0"/>
              <a:t> - углубленное изучение </a:t>
            </a:r>
            <a:r>
              <a:rPr lang="ru-RU" dirty="0" err="1"/>
              <a:t>deep</a:t>
            </a:r>
            <a:r>
              <a:rPr lang="ru-RU" dirty="0"/>
              <a:t> </a:t>
            </a:r>
            <a:r>
              <a:rPr lang="ru-RU" dirty="0" err="1"/>
              <a:t>learning</a:t>
            </a:r>
            <a:r>
              <a:rPr lang="ru-RU" dirty="0"/>
              <a:t> и сопутствующего математического аппарата, анализа производительности сетей, </a:t>
            </a:r>
            <a:r>
              <a:rPr lang="ru-RU" dirty="0" err="1"/>
              <a:t>опитмизации</a:t>
            </a:r>
            <a:r>
              <a:rPr lang="ru-RU" dirty="0"/>
              <a:t> работы сетей.  </a:t>
            </a:r>
            <a:endParaRPr lang="ru-RU" dirty="0"/>
          </a:p>
          <a:p>
            <a:r>
              <a:rPr lang="ru-RU" dirty="0" err="1"/>
              <a:t>system</a:t>
            </a:r>
            <a:r>
              <a:rPr lang="ru-RU" dirty="0"/>
              <a:t> </a:t>
            </a:r>
            <a:r>
              <a:rPr lang="ru-RU" dirty="0" err="1"/>
              <a:t>development</a:t>
            </a:r>
            <a:r>
              <a:rPr lang="ru-RU" dirty="0"/>
              <a:t> - разработка и развертывание ПО с использованием компонентов использующих инструментарий глубокого обучения. Знакомство с системными компонентами, понятием виртуализации, сервисной инфраструктуры. </a:t>
            </a:r>
            <a:endParaRPr lang="ru-RU" dirty="0"/>
          </a:p>
          <a:p>
            <a:r>
              <a:rPr lang="ru-RU" dirty="0"/>
              <a:t>4-й семестр  </a:t>
            </a:r>
            <a:endParaRPr lang="ru-RU" dirty="0"/>
          </a:p>
          <a:p>
            <a:r>
              <a:rPr lang="ru-RU" dirty="0"/>
              <a:t>Изучение встраиваемых систем в связке с </a:t>
            </a:r>
            <a:r>
              <a:rPr lang="ru-RU" dirty="0" err="1"/>
              <a:t>DLи</a:t>
            </a:r>
            <a:r>
              <a:rPr lang="ru-RU" dirty="0"/>
              <a:t> CV - (платформы </a:t>
            </a:r>
            <a:r>
              <a:rPr lang="ru-RU" dirty="0" err="1"/>
              <a:t>jetson</a:t>
            </a:r>
            <a:r>
              <a:rPr lang="ru-RU" dirty="0"/>
              <a:t> и т.д.)</a:t>
            </a:r>
            <a:endParaRPr lang="ru-RU" dirty="0"/>
          </a:p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D861DE-9820-A34E-9D6F-B0874821B491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Программа обучения:</a:t>
            </a:r>
            <a:endParaRPr lang="ru-RU" dirty="0"/>
          </a:p>
          <a:p>
            <a:r>
              <a:rPr lang="ru-RU" dirty="0"/>
              <a:t>1 семестр</a:t>
            </a:r>
            <a:endParaRPr lang="ru-RU" dirty="0"/>
          </a:p>
          <a:p>
            <a:r>
              <a:rPr lang="ru-RU" dirty="0"/>
              <a:t>Теория: </a:t>
            </a:r>
            <a:endParaRPr lang="ru-RU" dirty="0"/>
          </a:p>
          <a:p>
            <a:r>
              <a:rPr lang="ru-RU" dirty="0"/>
              <a:t>1) Программирование, общие концепции программирования, история развития вычислительной техники(1 лекция)</a:t>
            </a:r>
            <a:endParaRPr lang="ru-RU" dirty="0"/>
          </a:p>
          <a:p>
            <a:r>
              <a:rPr lang="ru-RU" dirty="0"/>
              <a:t>2) Общие парадигмы программирования или почему нужно сначала думать, а потом писать(0,5 лекции)</a:t>
            </a:r>
            <a:endParaRPr lang="ru-RU" dirty="0"/>
          </a:p>
          <a:p>
            <a:r>
              <a:rPr lang="ru-RU" dirty="0"/>
              <a:t>3) История развития языков программирования(0,5 лекции)</a:t>
            </a:r>
            <a:endParaRPr lang="ru-RU" dirty="0"/>
          </a:p>
          <a:p>
            <a:r>
              <a:rPr lang="ru-RU" dirty="0"/>
              <a:t>4) </a:t>
            </a:r>
            <a:r>
              <a:rPr lang="ru-RU" dirty="0" err="1"/>
              <a:t>Python</a:t>
            </a:r>
            <a:r>
              <a:rPr lang="ru-RU" dirty="0"/>
              <a:t> - первое знакомство с языком. Выполнение программ интерпретатором и пользователем Выполнение программ</a:t>
            </a:r>
            <a:endParaRPr lang="ru-RU" dirty="0"/>
          </a:p>
          <a:p>
            <a:r>
              <a:rPr lang="ru-RU" dirty="0"/>
              <a:t>5) Типы и операции (3 лекции)</a:t>
            </a:r>
            <a:endParaRPr lang="ru-RU" dirty="0"/>
          </a:p>
          <a:p>
            <a:r>
              <a:rPr lang="ru-RU" dirty="0"/>
              <a:t>6) Синтаксис операторов в  </a:t>
            </a:r>
            <a:r>
              <a:rPr lang="ru-RU" dirty="0" err="1"/>
              <a:t>Python</a:t>
            </a:r>
            <a:r>
              <a:rPr lang="ru-RU" dirty="0"/>
              <a:t> (2 лекции)</a:t>
            </a:r>
            <a:endParaRPr lang="ru-RU" dirty="0"/>
          </a:p>
          <a:p>
            <a:r>
              <a:rPr lang="ru-RU" dirty="0"/>
              <a:t>7) Функции в </a:t>
            </a:r>
            <a:r>
              <a:rPr lang="ru-RU" dirty="0" err="1"/>
              <a:t>Python</a:t>
            </a:r>
            <a:r>
              <a:rPr lang="ru-RU" dirty="0"/>
              <a:t>, процедурное программирование (1 лекция)</a:t>
            </a:r>
            <a:endParaRPr lang="ru-RU" dirty="0"/>
          </a:p>
          <a:p>
            <a:r>
              <a:rPr lang="ru-RU" dirty="0"/>
              <a:t>8) Генераторы (1 лекция)</a:t>
            </a:r>
            <a:endParaRPr lang="ru-RU" dirty="0"/>
          </a:p>
          <a:p>
            <a:r>
              <a:rPr lang="ru-RU" dirty="0"/>
              <a:t>9) Модули и пакеты модулей (2 лекции)</a:t>
            </a:r>
            <a:endParaRPr lang="ru-RU" dirty="0"/>
          </a:p>
          <a:p>
            <a:r>
              <a:rPr lang="ru-RU" dirty="0"/>
              <a:t>10) Объектно-ориентированное программирование в </a:t>
            </a:r>
            <a:r>
              <a:rPr lang="ru-RU" dirty="0" err="1"/>
              <a:t>Python</a:t>
            </a:r>
            <a:r>
              <a:rPr lang="ru-RU" dirty="0"/>
              <a:t>(3 лекции)</a:t>
            </a:r>
            <a:endParaRPr lang="ru-RU" dirty="0"/>
          </a:p>
          <a:p>
            <a:r>
              <a:rPr lang="ru-RU" dirty="0"/>
              <a:t>Практика: </a:t>
            </a:r>
            <a:endParaRPr lang="ru-RU" dirty="0"/>
          </a:p>
          <a:p>
            <a:r>
              <a:rPr lang="ru-RU" dirty="0"/>
              <a:t>Лабораторные работы</a:t>
            </a:r>
            <a:endParaRPr lang="ru-RU" dirty="0"/>
          </a:p>
          <a:p>
            <a:r>
              <a:rPr lang="ru-RU" dirty="0"/>
              <a:t>1) типы и операции - 2  часа</a:t>
            </a:r>
            <a:endParaRPr lang="ru-RU" dirty="0"/>
          </a:p>
          <a:p>
            <a:r>
              <a:rPr lang="ru-RU" dirty="0"/>
              <a:t>2) Процедурное программирование - 2 часа</a:t>
            </a:r>
            <a:endParaRPr lang="ru-RU" dirty="0"/>
          </a:p>
          <a:p>
            <a:r>
              <a:rPr lang="ru-RU" dirty="0"/>
              <a:t>3) Генераторы - 4 часа</a:t>
            </a:r>
            <a:endParaRPr lang="ru-RU" dirty="0"/>
          </a:p>
          <a:p>
            <a:r>
              <a:rPr lang="ru-RU" dirty="0"/>
              <a:t>4) Модули и пакеты - 2 часа</a:t>
            </a:r>
            <a:endParaRPr lang="ru-RU" dirty="0"/>
          </a:p>
          <a:p>
            <a:r>
              <a:rPr lang="ru-RU" dirty="0"/>
              <a:t>5) ООП - 6 часов</a:t>
            </a:r>
            <a:endParaRPr lang="ru-RU" dirty="0"/>
          </a:p>
          <a:p>
            <a:r>
              <a:rPr lang="ru-RU" dirty="0"/>
              <a:t>2-й семестр </a:t>
            </a:r>
            <a:endParaRPr lang="ru-RU" dirty="0"/>
          </a:p>
          <a:p>
            <a:r>
              <a:rPr lang="ru-RU" dirty="0"/>
              <a:t>Тематика: углубленное изучение языков программирования, начало работы с системным инструментарием и основными библиотеками машинного обучения и компьютерного зрения </a:t>
            </a:r>
            <a:endParaRPr lang="ru-RU" dirty="0"/>
          </a:p>
          <a:p>
            <a:r>
              <a:rPr lang="ru-RU" dirty="0"/>
              <a:t>30+ часов(теория+ практика)  </a:t>
            </a:r>
            <a:endParaRPr lang="ru-RU" dirty="0"/>
          </a:p>
          <a:p>
            <a:r>
              <a:rPr lang="ru-RU" dirty="0"/>
              <a:t>3-й семестр </a:t>
            </a:r>
            <a:endParaRPr lang="ru-RU" dirty="0"/>
          </a:p>
          <a:p>
            <a:r>
              <a:rPr lang="ru-RU" dirty="0"/>
              <a:t>Разделение на выбор - чистый </a:t>
            </a:r>
            <a:r>
              <a:rPr lang="ru-RU" dirty="0" err="1"/>
              <a:t>data</a:t>
            </a:r>
            <a:r>
              <a:rPr lang="ru-RU" dirty="0"/>
              <a:t> </a:t>
            </a:r>
            <a:r>
              <a:rPr lang="ru-RU" dirty="0" err="1"/>
              <a:t>sciense</a:t>
            </a:r>
            <a:r>
              <a:rPr lang="ru-RU" dirty="0"/>
              <a:t> или </a:t>
            </a:r>
            <a:r>
              <a:rPr lang="ru-RU" dirty="0" err="1"/>
              <a:t>system</a:t>
            </a:r>
            <a:r>
              <a:rPr lang="ru-RU" dirty="0"/>
              <a:t> </a:t>
            </a:r>
            <a:r>
              <a:rPr lang="ru-RU" dirty="0" err="1"/>
              <a:t>development</a:t>
            </a:r>
            <a:r>
              <a:rPr lang="ru-RU" dirty="0"/>
              <a:t>.  </a:t>
            </a:r>
            <a:endParaRPr lang="ru-RU" dirty="0"/>
          </a:p>
          <a:p>
            <a:r>
              <a:rPr lang="ru-RU" dirty="0" err="1"/>
              <a:t>data</a:t>
            </a:r>
            <a:r>
              <a:rPr lang="ru-RU" dirty="0"/>
              <a:t> </a:t>
            </a:r>
            <a:r>
              <a:rPr lang="ru-RU" dirty="0" err="1"/>
              <a:t>sciense</a:t>
            </a:r>
            <a:r>
              <a:rPr lang="ru-RU" dirty="0"/>
              <a:t> - углубленное изучение </a:t>
            </a:r>
            <a:r>
              <a:rPr lang="ru-RU" dirty="0" err="1"/>
              <a:t>deep</a:t>
            </a:r>
            <a:r>
              <a:rPr lang="ru-RU" dirty="0"/>
              <a:t> </a:t>
            </a:r>
            <a:r>
              <a:rPr lang="ru-RU" dirty="0" err="1"/>
              <a:t>learning</a:t>
            </a:r>
            <a:r>
              <a:rPr lang="ru-RU" dirty="0"/>
              <a:t> и сопутствующего математического аппарата, анализа производительности сетей, </a:t>
            </a:r>
            <a:r>
              <a:rPr lang="ru-RU" dirty="0" err="1"/>
              <a:t>опитмизации</a:t>
            </a:r>
            <a:r>
              <a:rPr lang="ru-RU" dirty="0"/>
              <a:t> работы сетей.  </a:t>
            </a:r>
            <a:endParaRPr lang="ru-RU" dirty="0"/>
          </a:p>
          <a:p>
            <a:r>
              <a:rPr lang="ru-RU" dirty="0" err="1"/>
              <a:t>system</a:t>
            </a:r>
            <a:r>
              <a:rPr lang="ru-RU" dirty="0"/>
              <a:t> </a:t>
            </a:r>
            <a:r>
              <a:rPr lang="ru-RU" dirty="0" err="1"/>
              <a:t>development</a:t>
            </a:r>
            <a:r>
              <a:rPr lang="ru-RU" dirty="0"/>
              <a:t> - разработка и развертывание ПО с использованием компонентов использующих инструментарий глубокого обучения. Знакомство с системными компонентами, понятием виртуализации, сервисной инфраструктуры. </a:t>
            </a:r>
            <a:endParaRPr lang="ru-RU" dirty="0"/>
          </a:p>
          <a:p>
            <a:r>
              <a:rPr lang="ru-RU" dirty="0"/>
              <a:t>4-й семестр  </a:t>
            </a:r>
            <a:endParaRPr lang="ru-RU" dirty="0"/>
          </a:p>
          <a:p>
            <a:r>
              <a:rPr lang="ru-RU" dirty="0"/>
              <a:t>Изучение встраиваемых систем в связке с </a:t>
            </a:r>
            <a:r>
              <a:rPr lang="ru-RU" dirty="0" err="1"/>
              <a:t>DLи</a:t>
            </a:r>
            <a:r>
              <a:rPr lang="ru-RU" dirty="0"/>
              <a:t> CV - (платформы </a:t>
            </a:r>
            <a:r>
              <a:rPr lang="ru-RU" dirty="0" err="1"/>
              <a:t>jetson</a:t>
            </a:r>
            <a:r>
              <a:rPr lang="ru-RU" dirty="0"/>
              <a:t> и т.д.)</a:t>
            </a:r>
            <a:endParaRPr lang="ru-RU" dirty="0"/>
          </a:p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D861DE-9820-A34E-9D6F-B0874821B491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Программа обучения:</a:t>
            </a:r>
            <a:endParaRPr lang="ru-RU" dirty="0"/>
          </a:p>
          <a:p>
            <a:r>
              <a:rPr lang="ru-RU" dirty="0"/>
              <a:t>1 семестр</a:t>
            </a:r>
            <a:endParaRPr lang="ru-RU" dirty="0"/>
          </a:p>
          <a:p>
            <a:r>
              <a:rPr lang="ru-RU" dirty="0"/>
              <a:t>Теория: </a:t>
            </a:r>
            <a:endParaRPr lang="ru-RU" dirty="0"/>
          </a:p>
          <a:p>
            <a:r>
              <a:rPr lang="ru-RU" dirty="0"/>
              <a:t>1) Программирование, общие концепции программирования, история развития вычислительной техники(1 лекция)</a:t>
            </a:r>
            <a:endParaRPr lang="ru-RU" dirty="0"/>
          </a:p>
          <a:p>
            <a:r>
              <a:rPr lang="ru-RU" dirty="0"/>
              <a:t>2) Общие парадигмы программирования или почему нужно сначала думать, а потом писать(0,5 лекции)</a:t>
            </a:r>
            <a:endParaRPr lang="ru-RU" dirty="0"/>
          </a:p>
          <a:p>
            <a:r>
              <a:rPr lang="ru-RU" dirty="0"/>
              <a:t>3) История развития языков программирования(0,5 лекции)</a:t>
            </a:r>
            <a:endParaRPr lang="ru-RU" dirty="0"/>
          </a:p>
          <a:p>
            <a:r>
              <a:rPr lang="ru-RU" dirty="0"/>
              <a:t>4) </a:t>
            </a:r>
            <a:r>
              <a:rPr lang="ru-RU" dirty="0" err="1"/>
              <a:t>Python</a:t>
            </a:r>
            <a:r>
              <a:rPr lang="ru-RU" dirty="0"/>
              <a:t> - первое знакомство с языком. Выполнение программ интерпретатором и пользователем Выполнение программ</a:t>
            </a:r>
            <a:endParaRPr lang="ru-RU" dirty="0"/>
          </a:p>
          <a:p>
            <a:r>
              <a:rPr lang="ru-RU" dirty="0"/>
              <a:t>5) Типы и операции (3 лекции)</a:t>
            </a:r>
            <a:endParaRPr lang="ru-RU" dirty="0"/>
          </a:p>
          <a:p>
            <a:r>
              <a:rPr lang="ru-RU" dirty="0"/>
              <a:t>6) Синтаксис операторов в  </a:t>
            </a:r>
            <a:r>
              <a:rPr lang="ru-RU" dirty="0" err="1"/>
              <a:t>Python</a:t>
            </a:r>
            <a:r>
              <a:rPr lang="ru-RU" dirty="0"/>
              <a:t> (2 лекции)</a:t>
            </a:r>
            <a:endParaRPr lang="ru-RU" dirty="0"/>
          </a:p>
          <a:p>
            <a:r>
              <a:rPr lang="ru-RU" dirty="0"/>
              <a:t>7) Функции в </a:t>
            </a:r>
            <a:r>
              <a:rPr lang="ru-RU" dirty="0" err="1"/>
              <a:t>Python</a:t>
            </a:r>
            <a:r>
              <a:rPr lang="ru-RU" dirty="0"/>
              <a:t>, процедурное программирование (1 лекция)</a:t>
            </a:r>
            <a:endParaRPr lang="ru-RU" dirty="0"/>
          </a:p>
          <a:p>
            <a:r>
              <a:rPr lang="ru-RU" dirty="0"/>
              <a:t>8) Генераторы (1 лекция)</a:t>
            </a:r>
            <a:endParaRPr lang="ru-RU" dirty="0"/>
          </a:p>
          <a:p>
            <a:r>
              <a:rPr lang="ru-RU" dirty="0"/>
              <a:t>9) Модули и пакеты модулей (2 лекции)</a:t>
            </a:r>
            <a:endParaRPr lang="ru-RU" dirty="0"/>
          </a:p>
          <a:p>
            <a:r>
              <a:rPr lang="ru-RU" dirty="0"/>
              <a:t>10) Объектно-ориентированное программирование в </a:t>
            </a:r>
            <a:r>
              <a:rPr lang="ru-RU" dirty="0" err="1"/>
              <a:t>Python</a:t>
            </a:r>
            <a:r>
              <a:rPr lang="ru-RU" dirty="0"/>
              <a:t>(3 лекции)</a:t>
            </a:r>
            <a:endParaRPr lang="ru-RU" dirty="0"/>
          </a:p>
          <a:p>
            <a:r>
              <a:rPr lang="ru-RU" dirty="0"/>
              <a:t>Практика: </a:t>
            </a:r>
            <a:endParaRPr lang="ru-RU" dirty="0"/>
          </a:p>
          <a:p>
            <a:r>
              <a:rPr lang="ru-RU" dirty="0"/>
              <a:t>Лабораторные работы</a:t>
            </a:r>
            <a:endParaRPr lang="ru-RU" dirty="0"/>
          </a:p>
          <a:p>
            <a:r>
              <a:rPr lang="ru-RU" dirty="0"/>
              <a:t>1) типы и операции - 2  часа</a:t>
            </a:r>
            <a:endParaRPr lang="ru-RU" dirty="0"/>
          </a:p>
          <a:p>
            <a:r>
              <a:rPr lang="ru-RU" dirty="0"/>
              <a:t>2) Процедурное программирование - 2 часа</a:t>
            </a:r>
            <a:endParaRPr lang="ru-RU" dirty="0"/>
          </a:p>
          <a:p>
            <a:r>
              <a:rPr lang="ru-RU" dirty="0"/>
              <a:t>3) Генераторы - 4 часа</a:t>
            </a:r>
            <a:endParaRPr lang="ru-RU" dirty="0"/>
          </a:p>
          <a:p>
            <a:r>
              <a:rPr lang="ru-RU" dirty="0"/>
              <a:t>4) Модули и пакеты - 2 часа</a:t>
            </a:r>
            <a:endParaRPr lang="ru-RU" dirty="0"/>
          </a:p>
          <a:p>
            <a:r>
              <a:rPr lang="ru-RU" dirty="0"/>
              <a:t>5) ООП - 6 часов</a:t>
            </a:r>
            <a:endParaRPr lang="ru-RU" dirty="0"/>
          </a:p>
          <a:p>
            <a:r>
              <a:rPr lang="ru-RU" dirty="0"/>
              <a:t>2-й семестр </a:t>
            </a:r>
            <a:endParaRPr lang="ru-RU" dirty="0"/>
          </a:p>
          <a:p>
            <a:r>
              <a:rPr lang="ru-RU" dirty="0"/>
              <a:t>Тематика: углубленное изучение языков программирования, начало работы с системным инструментарием и основными библиотеками машинного обучения и компьютерного зрения </a:t>
            </a:r>
            <a:endParaRPr lang="ru-RU" dirty="0"/>
          </a:p>
          <a:p>
            <a:r>
              <a:rPr lang="ru-RU" dirty="0"/>
              <a:t>30+ часов(теория+ практика)  </a:t>
            </a:r>
            <a:endParaRPr lang="ru-RU" dirty="0"/>
          </a:p>
          <a:p>
            <a:r>
              <a:rPr lang="ru-RU" dirty="0"/>
              <a:t>3-й семестр </a:t>
            </a:r>
            <a:endParaRPr lang="ru-RU" dirty="0"/>
          </a:p>
          <a:p>
            <a:r>
              <a:rPr lang="ru-RU" dirty="0"/>
              <a:t>Разделение на выбор - чистый </a:t>
            </a:r>
            <a:r>
              <a:rPr lang="ru-RU" dirty="0" err="1"/>
              <a:t>data</a:t>
            </a:r>
            <a:r>
              <a:rPr lang="ru-RU" dirty="0"/>
              <a:t> </a:t>
            </a:r>
            <a:r>
              <a:rPr lang="ru-RU" dirty="0" err="1"/>
              <a:t>sciense</a:t>
            </a:r>
            <a:r>
              <a:rPr lang="ru-RU" dirty="0"/>
              <a:t> или </a:t>
            </a:r>
            <a:r>
              <a:rPr lang="ru-RU" dirty="0" err="1"/>
              <a:t>system</a:t>
            </a:r>
            <a:r>
              <a:rPr lang="ru-RU" dirty="0"/>
              <a:t> </a:t>
            </a:r>
            <a:r>
              <a:rPr lang="ru-RU" dirty="0" err="1"/>
              <a:t>development</a:t>
            </a:r>
            <a:r>
              <a:rPr lang="ru-RU" dirty="0"/>
              <a:t>.  </a:t>
            </a:r>
            <a:endParaRPr lang="ru-RU" dirty="0"/>
          </a:p>
          <a:p>
            <a:r>
              <a:rPr lang="ru-RU" dirty="0" err="1"/>
              <a:t>data</a:t>
            </a:r>
            <a:r>
              <a:rPr lang="ru-RU" dirty="0"/>
              <a:t> </a:t>
            </a:r>
            <a:r>
              <a:rPr lang="ru-RU" dirty="0" err="1"/>
              <a:t>sciense</a:t>
            </a:r>
            <a:r>
              <a:rPr lang="ru-RU" dirty="0"/>
              <a:t> - углубленное изучение </a:t>
            </a:r>
            <a:r>
              <a:rPr lang="ru-RU" dirty="0" err="1"/>
              <a:t>deep</a:t>
            </a:r>
            <a:r>
              <a:rPr lang="ru-RU" dirty="0"/>
              <a:t> </a:t>
            </a:r>
            <a:r>
              <a:rPr lang="ru-RU" dirty="0" err="1"/>
              <a:t>learning</a:t>
            </a:r>
            <a:r>
              <a:rPr lang="ru-RU" dirty="0"/>
              <a:t> и сопутствующего математического аппарата, анализа производительности сетей, </a:t>
            </a:r>
            <a:r>
              <a:rPr lang="ru-RU" dirty="0" err="1"/>
              <a:t>опитмизации</a:t>
            </a:r>
            <a:r>
              <a:rPr lang="ru-RU" dirty="0"/>
              <a:t> работы сетей.  </a:t>
            </a:r>
            <a:endParaRPr lang="ru-RU" dirty="0"/>
          </a:p>
          <a:p>
            <a:r>
              <a:rPr lang="ru-RU" dirty="0" err="1"/>
              <a:t>system</a:t>
            </a:r>
            <a:r>
              <a:rPr lang="ru-RU" dirty="0"/>
              <a:t> </a:t>
            </a:r>
            <a:r>
              <a:rPr lang="ru-RU" dirty="0" err="1"/>
              <a:t>development</a:t>
            </a:r>
            <a:r>
              <a:rPr lang="ru-RU" dirty="0"/>
              <a:t> - разработка и развертывание ПО с использованием компонентов использующих инструментарий глубокого обучения. Знакомство с системными компонентами, понятием виртуализации, сервисной инфраструктуры. </a:t>
            </a:r>
            <a:endParaRPr lang="ru-RU" dirty="0"/>
          </a:p>
          <a:p>
            <a:r>
              <a:rPr lang="ru-RU" dirty="0"/>
              <a:t>4-й семестр  </a:t>
            </a:r>
            <a:endParaRPr lang="ru-RU" dirty="0"/>
          </a:p>
          <a:p>
            <a:r>
              <a:rPr lang="ru-RU" dirty="0"/>
              <a:t>Изучение встраиваемых систем в связке с </a:t>
            </a:r>
            <a:r>
              <a:rPr lang="ru-RU" dirty="0" err="1"/>
              <a:t>DLи</a:t>
            </a:r>
            <a:r>
              <a:rPr lang="ru-RU" dirty="0"/>
              <a:t> CV - (платформы </a:t>
            </a:r>
            <a:r>
              <a:rPr lang="ru-RU" dirty="0" err="1"/>
              <a:t>jetson</a:t>
            </a:r>
            <a:r>
              <a:rPr lang="ru-RU" dirty="0"/>
              <a:t> и т.д.)</a:t>
            </a:r>
            <a:endParaRPr lang="ru-RU" dirty="0"/>
          </a:p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D861DE-9820-A34E-9D6F-B0874821B491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Программа обучения:</a:t>
            </a:r>
            <a:endParaRPr lang="ru-RU" dirty="0"/>
          </a:p>
          <a:p>
            <a:r>
              <a:rPr lang="ru-RU" dirty="0"/>
              <a:t>1 семестр</a:t>
            </a:r>
            <a:endParaRPr lang="ru-RU" dirty="0"/>
          </a:p>
          <a:p>
            <a:r>
              <a:rPr lang="ru-RU" dirty="0"/>
              <a:t>Теория: </a:t>
            </a:r>
            <a:endParaRPr lang="ru-RU" dirty="0"/>
          </a:p>
          <a:p>
            <a:r>
              <a:rPr lang="ru-RU" dirty="0"/>
              <a:t>1) Программирование, общие концепции программирования, история развития вычислительной техники(1 лекция)</a:t>
            </a:r>
            <a:endParaRPr lang="ru-RU" dirty="0"/>
          </a:p>
          <a:p>
            <a:r>
              <a:rPr lang="ru-RU" dirty="0"/>
              <a:t>2) Общие парадигмы программирования или почему нужно сначала думать, а потом писать(0,5 лекции)</a:t>
            </a:r>
            <a:endParaRPr lang="ru-RU" dirty="0"/>
          </a:p>
          <a:p>
            <a:r>
              <a:rPr lang="ru-RU" dirty="0"/>
              <a:t>3) История развития языков программирования(0,5 лекции)</a:t>
            </a:r>
            <a:endParaRPr lang="ru-RU" dirty="0"/>
          </a:p>
          <a:p>
            <a:r>
              <a:rPr lang="ru-RU" dirty="0"/>
              <a:t>4) </a:t>
            </a:r>
            <a:r>
              <a:rPr lang="ru-RU" dirty="0" err="1"/>
              <a:t>Python</a:t>
            </a:r>
            <a:r>
              <a:rPr lang="ru-RU" dirty="0"/>
              <a:t> - первое знакомство с языком. Выполнение программ интерпретатором и пользователем Выполнение программ</a:t>
            </a:r>
            <a:endParaRPr lang="ru-RU" dirty="0"/>
          </a:p>
          <a:p>
            <a:r>
              <a:rPr lang="ru-RU" dirty="0"/>
              <a:t>5) Типы и операции (3 лекции)</a:t>
            </a:r>
            <a:endParaRPr lang="ru-RU" dirty="0"/>
          </a:p>
          <a:p>
            <a:r>
              <a:rPr lang="ru-RU" dirty="0"/>
              <a:t>6) Синтаксис операторов в  </a:t>
            </a:r>
            <a:r>
              <a:rPr lang="ru-RU" dirty="0" err="1"/>
              <a:t>Python</a:t>
            </a:r>
            <a:r>
              <a:rPr lang="ru-RU" dirty="0"/>
              <a:t> (2 лекции)</a:t>
            </a:r>
            <a:endParaRPr lang="ru-RU" dirty="0"/>
          </a:p>
          <a:p>
            <a:r>
              <a:rPr lang="ru-RU" dirty="0"/>
              <a:t>7) Функции в </a:t>
            </a:r>
            <a:r>
              <a:rPr lang="ru-RU" dirty="0" err="1"/>
              <a:t>Python</a:t>
            </a:r>
            <a:r>
              <a:rPr lang="ru-RU" dirty="0"/>
              <a:t>, процедурное программирование (1 лекция)</a:t>
            </a:r>
            <a:endParaRPr lang="ru-RU" dirty="0"/>
          </a:p>
          <a:p>
            <a:r>
              <a:rPr lang="ru-RU" dirty="0"/>
              <a:t>8) Генераторы (1 лекция)</a:t>
            </a:r>
            <a:endParaRPr lang="ru-RU" dirty="0"/>
          </a:p>
          <a:p>
            <a:r>
              <a:rPr lang="ru-RU" dirty="0"/>
              <a:t>9) Модули и пакеты модулей (2 лекции)</a:t>
            </a:r>
            <a:endParaRPr lang="ru-RU" dirty="0"/>
          </a:p>
          <a:p>
            <a:r>
              <a:rPr lang="ru-RU" dirty="0"/>
              <a:t>10) Объектно-ориентированное программирование в </a:t>
            </a:r>
            <a:r>
              <a:rPr lang="ru-RU" dirty="0" err="1"/>
              <a:t>Python</a:t>
            </a:r>
            <a:r>
              <a:rPr lang="ru-RU" dirty="0"/>
              <a:t>(3 лекции)</a:t>
            </a:r>
            <a:endParaRPr lang="ru-RU" dirty="0"/>
          </a:p>
          <a:p>
            <a:r>
              <a:rPr lang="ru-RU" dirty="0"/>
              <a:t>Практика: </a:t>
            </a:r>
            <a:endParaRPr lang="ru-RU" dirty="0"/>
          </a:p>
          <a:p>
            <a:r>
              <a:rPr lang="ru-RU" dirty="0"/>
              <a:t>Лабораторные работы</a:t>
            </a:r>
            <a:endParaRPr lang="ru-RU" dirty="0"/>
          </a:p>
          <a:p>
            <a:r>
              <a:rPr lang="ru-RU" dirty="0"/>
              <a:t>1) типы и операции - 2  часа</a:t>
            </a:r>
            <a:endParaRPr lang="ru-RU" dirty="0"/>
          </a:p>
          <a:p>
            <a:r>
              <a:rPr lang="ru-RU" dirty="0"/>
              <a:t>2) Процедурное программирование - 2 часа</a:t>
            </a:r>
            <a:endParaRPr lang="ru-RU" dirty="0"/>
          </a:p>
          <a:p>
            <a:r>
              <a:rPr lang="ru-RU" dirty="0"/>
              <a:t>3) Генераторы - 4 часа</a:t>
            </a:r>
            <a:endParaRPr lang="ru-RU" dirty="0"/>
          </a:p>
          <a:p>
            <a:r>
              <a:rPr lang="ru-RU" dirty="0"/>
              <a:t>4) Модули и пакеты - 2 часа</a:t>
            </a:r>
            <a:endParaRPr lang="ru-RU" dirty="0"/>
          </a:p>
          <a:p>
            <a:r>
              <a:rPr lang="ru-RU" dirty="0"/>
              <a:t>5) ООП - 6 часов</a:t>
            </a:r>
            <a:endParaRPr lang="ru-RU" dirty="0"/>
          </a:p>
          <a:p>
            <a:r>
              <a:rPr lang="ru-RU" dirty="0"/>
              <a:t>2-й семестр </a:t>
            </a:r>
            <a:endParaRPr lang="ru-RU" dirty="0"/>
          </a:p>
          <a:p>
            <a:r>
              <a:rPr lang="ru-RU" dirty="0"/>
              <a:t>Тематика: углубленное изучение языков программирования, начало работы с системным инструментарием и основными библиотеками машинного обучения и компьютерного зрения </a:t>
            </a:r>
            <a:endParaRPr lang="ru-RU" dirty="0"/>
          </a:p>
          <a:p>
            <a:r>
              <a:rPr lang="ru-RU" dirty="0"/>
              <a:t>30+ часов(теория+ практика)  </a:t>
            </a:r>
            <a:endParaRPr lang="ru-RU" dirty="0"/>
          </a:p>
          <a:p>
            <a:r>
              <a:rPr lang="ru-RU" dirty="0"/>
              <a:t>3-й семестр </a:t>
            </a:r>
            <a:endParaRPr lang="ru-RU" dirty="0"/>
          </a:p>
          <a:p>
            <a:r>
              <a:rPr lang="ru-RU" dirty="0"/>
              <a:t>Разделение на выбор - чистый </a:t>
            </a:r>
            <a:r>
              <a:rPr lang="ru-RU" dirty="0" err="1"/>
              <a:t>data</a:t>
            </a:r>
            <a:r>
              <a:rPr lang="ru-RU" dirty="0"/>
              <a:t> </a:t>
            </a:r>
            <a:r>
              <a:rPr lang="ru-RU" dirty="0" err="1"/>
              <a:t>sciense</a:t>
            </a:r>
            <a:r>
              <a:rPr lang="ru-RU" dirty="0"/>
              <a:t> или </a:t>
            </a:r>
            <a:r>
              <a:rPr lang="ru-RU" dirty="0" err="1"/>
              <a:t>system</a:t>
            </a:r>
            <a:r>
              <a:rPr lang="ru-RU" dirty="0"/>
              <a:t> </a:t>
            </a:r>
            <a:r>
              <a:rPr lang="ru-RU" dirty="0" err="1"/>
              <a:t>development</a:t>
            </a:r>
            <a:r>
              <a:rPr lang="ru-RU" dirty="0"/>
              <a:t>.  </a:t>
            </a:r>
            <a:endParaRPr lang="ru-RU" dirty="0"/>
          </a:p>
          <a:p>
            <a:r>
              <a:rPr lang="ru-RU" dirty="0" err="1"/>
              <a:t>data</a:t>
            </a:r>
            <a:r>
              <a:rPr lang="ru-RU" dirty="0"/>
              <a:t> </a:t>
            </a:r>
            <a:r>
              <a:rPr lang="ru-RU" dirty="0" err="1"/>
              <a:t>sciense</a:t>
            </a:r>
            <a:r>
              <a:rPr lang="ru-RU" dirty="0"/>
              <a:t> - углубленное изучение </a:t>
            </a:r>
            <a:r>
              <a:rPr lang="ru-RU" dirty="0" err="1"/>
              <a:t>deep</a:t>
            </a:r>
            <a:r>
              <a:rPr lang="ru-RU" dirty="0"/>
              <a:t> </a:t>
            </a:r>
            <a:r>
              <a:rPr lang="ru-RU" dirty="0" err="1"/>
              <a:t>learning</a:t>
            </a:r>
            <a:r>
              <a:rPr lang="ru-RU" dirty="0"/>
              <a:t> и сопутствующего математического аппарата, анализа производительности сетей, </a:t>
            </a:r>
            <a:r>
              <a:rPr lang="ru-RU" dirty="0" err="1"/>
              <a:t>опитмизации</a:t>
            </a:r>
            <a:r>
              <a:rPr lang="ru-RU" dirty="0"/>
              <a:t> работы сетей.  </a:t>
            </a:r>
            <a:endParaRPr lang="ru-RU" dirty="0"/>
          </a:p>
          <a:p>
            <a:r>
              <a:rPr lang="ru-RU" dirty="0" err="1"/>
              <a:t>system</a:t>
            </a:r>
            <a:r>
              <a:rPr lang="ru-RU" dirty="0"/>
              <a:t> </a:t>
            </a:r>
            <a:r>
              <a:rPr lang="ru-RU" dirty="0" err="1"/>
              <a:t>development</a:t>
            </a:r>
            <a:r>
              <a:rPr lang="ru-RU" dirty="0"/>
              <a:t> - разработка и развертывание ПО с использованием компонентов использующих инструментарий глубокого обучения. Знакомство с системными компонентами, понятием виртуализации, сервисной инфраструктуры. </a:t>
            </a:r>
            <a:endParaRPr lang="ru-RU" dirty="0"/>
          </a:p>
          <a:p>
            <a:r>
              <a:rPr lang="ru-RU" dirty="0"/>
              <a:t>4-й семестр  </a:t>
            </a:r>
            <a:endParaRPr lang="ru-RU" dirty="0"/>
          </a:p>
          <a:p>
            <a:r>
              <a:rPr lang="ru-RU" dirty="0"/>
              <a:t>Изучение встраиваемых систем в связке с </a:t>
            </a:r>
            <a:r>
              <a:rPr lang="ru-RU" dirty="0" err="1"/>
              <a:t>DLи</a:t>
            </a:r>
            <a:r>
              <a:rPr lang="ru-RU" dirty="0"/>
              <a:t> CV - (платформы </a:t>
            </a:r>
            <a:r>
              <a:rPr lang="ru-RU" dirty="0" err="1"/>
              <a:t>jetson</a:t>
            </a:r>
            <a:r>
              <a:rPr lang="ru-RU" dirty="0"/>
              <a:t> и т.д.)</a:t>
            </a:r>
            <a:endParaRPr lang="ru-RU" dirty="0"/>
          </a:p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D861DE-9820-A34E-9D6F-B0874821B491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Программа обучения:</a:t>
            </a:r>
            <a:endParaRPr lang="ru-RU" dirty="0"/>
          </a:p>
          <a:p>
            <a:r>
              <a:rPr lang="ru-RU" dirty="0"/>
              <a:t>1 семестр</a:t>
            </a:r>
            <a:endParaRPr lang="ru-RU" dirty="0"/>
          </a:p>
          <a:p>
            <a:r>
              <a:rPr lang="ru-RU" dirty="0"/>
              <a:t>Теория: </a:t>
            </a:r>
            <a:endParaRPr lang="ru-RU" dirty="0"/>
          </a:p>
          <a:p>
            <a:r>
              <a:rPr lang="ru-RU" dirty="0"/>
              <a:t>1) Программирование, общие концепции программирования, история развития вычислительной техники(1 лекция)</a:t>
            </a:r>
            <a:endParaRPr lang="ru-RU" dirty="0"/>
          </a:p>
          <a:p>
            <a:r>
              <a:rPr lang="ru-RU" dirty="0"/>
              <a:t>2) Общие парадигмы программирования или почему нужно сначала думать, а потом писать(0,5 лекции)</a:t>
            </a:r>
            <a:endParaRPr lang="ru-RU" dirty="0"/>
          </a:p>
          <a:p>
            <a:r>
              <a:rPr lang="ru-RU" dirty="0"/>
              <a:t>3) История развития языков программирования(0,5 лекции)</a:t>
            </a:r>
            <a:endParaRPr lang="ru-RU" dirty="0"/>
          </a:p>
          <a:p>
            <a:r>
              <a:rPr lang="ru-RU" dirty="0"/>
              <a:t>4) </a:t>
            </a:r>
            <a:r>
              <a:rPr lang="ru-RU" dirty="0" err="1"/>
              <a:t>Python</a:t>
            </a:r>
            <a:r>
              <a:rPr lang="ru-RU" dirty="0"/>
              <a:t> - первое знакомство с языком. Выполнение программ интерпретатором и пользователем Выполнение программ</a:t>
            </a:r>
            <a:endParaRPr lang="ru-RU" dirty="0"/>
          </a:p>
          <a:p>
            <a:r>
              <a:rPr lang="ru-RU" dirty="0"/>
              <a:t>5) Типы и операции (3 лекции)</a:t>
            </a:r>
            <a:endParaRPr lang="ru-RU" dirty="0"/>
          </a:p>
          <a:p>
            <a:r>
              <a:rPr lang="ru-RU" dirty="0"/>
              <a:t>6) Синтаксис операторов в  </a:t>
            </a:r>
            <a:r>
              <a:rPr lang="ru-RU" dirty="0" err="1"/>
              <a:t>Python</a:t>
            </a:r>
            <a:r>
              <a:rPr lang="ru-RU" dirty="0"/>
              <a:t> (2 лекции)</a:t>
            </a:r>
            <a:endParaRPr lang="ru-RU" dirty="0"/>
          </a:p>
          <a:p>
            <a:r>
              <a:rPr lang="ru-RU" dirty="0"/>
              <a:t>7) Функции в </a:t>
            </a:r>
            <a:r>
              <a:rPr lang="ru-RU" dirty="0" err="1"/>
              <a:t>Python</a:t>
            </a:r>
            <a:r>
              <a:rPr lang="ru-RU" dirty="0"/>
              <a:t>, процедурное программирование (1 лекция)</a:t>
            </a:r>
            <a:endParaRPr lang="ru-RU" dirty="0"/>
          </a:p>
          <a:p>
            <a:r>
              <a:rPr lang="ru-RU" dirty="0"/>
              <a:t>8) Генераторы (1 лекция)</a:t>
            </a:r>
            <a:endParaRPr lang="ru-RU" dirty="0"/>
          </a:p>
          <a:p>
            <a:r>
              <a:rPr lang="ru-RU" dirty="0"/>
              <a:t>9) Модули и пакеты модулей (2 лекции)</a:t>
            </a:r>
            <a:endParaRPr lang="ru-RU" dirty="0"/>
          </a:p>
          <a:p>
            <a:r>
              <a:rPr lang="ru-RU" dirty="0"/>
              <a:t>10) Объектно-ориентированное программирование в </a:t>
            </a:r>
            <a:r>
              <a:rPr lang="ru-RU" dirty="0" err="1"/>
              <a:t>Python</a:t>
            </a:r>
            <a:r>
              <a:rPr lang="ru-RU" dirty="0"/>
              <a:t>(3 лекции)</a:t>
            </a:r>
            <a:endParaRPr lang="ru-RU" dirty="0"/>
          </a:p>
          <a:p>
            <a:r>
              <a:rPr lang="ru-RU" dirty="0"/>
              <a:t>Практика: </a:t>
            </a:r>
            <a:endParaRPr lang="ru-RU" dirty="0"/>
          </a:p>
          <a:p>
            <a:r>
              <a:rPr lang="ru-RU" dirty="0"/>
              <a:t>Лабораторные работы</a:t>
            </a:r>
            <a:endParaRPr lang="ru-RU" dirty="0"/>
          </a:p>
          <a:p>
            <a:r>
              <a:rPr lang="ru-RU" dirty="0"/>
              <a:t>1) типы и операции - 2  часа</a:t>
            </a:r>
            <a:endParaRPr lang="ru-RU" dirty="0"/>
          </a:p>
          <a:p>
            <a:r>
              <a:rPr lang="ru-RU" dirty="0"/>
              <a:t>2) Процедурное программирование - 2 часа</a:t>
            </a:r>
            <a:endParaRPr lang="ru-RU" dirty="0"/>
          </a:p>
          <a:p>
            <a:r>
              <a:rPr lang="ru-RU" dirty="0"/>
              <a:t>3) Генераторы - 4 часа</a:t>
            </a:r>
            <a:endParaRPr lang="ru-RU" dirty="0"/>
          </a:p>
          <a:p>
            <a:r>
              <a:rPr lang="ru-RU" dirty="0"/>
              <a:t>4) Модули и пакеты - 2 часа</a:t>
            </a:r>
            <a:endParaRPr lang="ru-RU" dirty="0"/>
          </a:p>
          <a:p>
            <a:r>
              <a:rPr lang="ru-RU" dirty="0"/>
              <a:t>5) ООП - 6 часов</a:t>
            </a:r>
            <a:endParaRPr lang="ru-RU" dirty="0"/>
          </a:p>
          <a:p>
            <a:r>
              <a:rPr lang="ru-RU" dirty="0"/>
              <a:t>2-й семестр </a:t>
            </a:r>
            <a:endParaRPr lang="ru-RU" dirty="0"/>
          </a:p>
          <a:p>
            <a:r>
              <a:rPr lang="ru-RU" dirty="0"/>
              <a:t>Тематика: углубленное изучение языков программирования, начало работы с системным инструментарием и основными библиотеками машинного обучения и компьютерного зрения </a:t>
            </a:r>
            <a:endParaRPr lang="ru-RU" dirty="0"/>
          </a:p>
          <a:p>
            <a:r>
              <a:rPr lang="ru-RU" dirty="0"/>
              <a:t>30+ часов(теория+ практика)  </a:t>
            </a:r>
            <a:endParaRPr lang="ru-RU" dirty="0"/>
          </a:p>
          <a:p>
            <a:r>
              <a:rPr lang="ru-RU" dirty="0"/>
              <a:t>3-й семестр </a:t>
            </a:r>
            <a:endParaRPr lang="ru-RU" dirty="0"/>
          </a:p>
          <a:p>
            <a:r>
              <a:rPr lang="ru-RU" dirty="0"/>
              <a:t>Разделение на выбор - чистый </a:t>
            </a:r>
            <a:r>
              <a:rPr lang="ru-RU" dirty="0" err="1"/>
              <a:t>data</a:t>
            </a:r>
            <a:r>
              <a:rPr lang="ru-RU" dirty="0"/>
              <a:t> </a:t>
            </a:r>
            <a:r>
              <a:rPr lang="ru-RU" dirty="0" err="1"/>
              <a:t>sciense</a:t>
            </a:r>
            <a:r>
              <a:rPr lang="ru-RU" dirty="0"/>
              <a:t> или </a:t>
            </a:r>
            <a:r>
              <a:rPr lang="ru-RU" dirty="0" err="1"/>
              <a:t>system</a:t>
            </a:r>
            <a:r>
              <a:rPr lang="ru-RU" dirty="0"/>
              <a:t> </a:t>
            </a:r>
            <a:r>
              <a:rPr lang="ru-RU" dirty="0" err="1"/>
              <a:t>development</a:t>
            </a:r>
            <a:r>
              <a:rPr lang="ru-RU" dirty="0"/>
              <a:t>.  </a:t>
            </a:r>
            <a:endParaRPr lang="ru-RU" dirty="0"/>
          </a:p>
          <a:p>
            <a:r>
              <a:rPr lang="ru-RU" dirty="0" err="1"/>
              <a:t>data</a:t>
            </a:r>
            <a:r>
              <a:rPr lang="ru-RU" dirty="0"/>
              <a:t> </a:t>
            </a:r>
            <a:r>
              <a:rPr lang="ru-RU" dirty="0" err="1"/>
              <a:t>sciense</a:t>
            </a:r>
            <a:r>
              <a:rPr lang="ru-RU" dirty="0"/>
              <a:t> - углубленное изучение </a:t>
            </a:r>
            <a:r>
              <a:rPr lang="ru-RU" dirty="0" err="1"/>
              <a:t>deep</a:t>
            </a:r>
            <a:r>
              <a:rPr lang="ru-RU" dirty="0"/>
              <a:t> </a:t>
            </a:r>
            <a:r>
              <a:rPr lang="ru-RU" dirty="0" err="1"/>
              <a:t>learning</a:t>
            </a:r>
            <a:r>
              <a:rPr lang="ru-RU" dirty="0"/>
              <a:t> и сопутствующего математического аппарата, анализа производительности сетей, </a:t>
            </a:r>
            <a:r>
              <a:rPr lang="ru-RU" dirty="0" err="1"/>
              <a:t>опитмизации</a:t>
            </a:r>
            <a:r>
              <a:rPr lang="ru-RU" dirty="0"/>
              <a:t> работы сетей.  </a:t>
            </a:r>
            <a:endParaRPr lang="ru-RU" dirty="0"/>
          </a:p>
          <a:p>
            <a:r>
              <a:rPr lang="ru-RU" dirty="0" err="1"/>
              <a:t>system</a:t>
            </a:r>
            <a:r>
              <a:rPr lang="ru-RU" dirty="0"/>
              <a:t> </a:t>
            </a:r>
            <a:r>
              <a:rPr lang="ru-RU" dirty="0" err="1"/>
              <a:t>development</a:t>
            </a:r>
            <a:r>
              <a:rPr lang="ru-RU" dirty="0"/>
              <a:t> - разработка и развертывание ПО с использованием компонентов использующих инструментарий глубокого обучения. Знакомство с системными компонентами, понятием виртуализации, сервисной инфраструктуры. </a:t>
            </a:r>
            <a:endParaRPr lang="ru-RU" dirty="0"/>
          </a:p>
          <a:p>
            <a:r>
              <a:rPr lang="ru-RU" dirty="0"/>
              <a:t>4-й семестр  </a:t>
            </a:r>
            <a:endParaRPr lang="ru-RU" dirty="0"/>
          </a:p>
          <a:p>
            <a:r>
              <a:rPr lang="ru-RU" dirty="0"/>
              <a:t>Изучение встраиваемых систем в связке с </a:t>
            </a:r>
            <a:r>
              <a:rPr lang="ru-RU" dirty="0" err="1"/>
              <a:t>DLи</a:t>
            </a:r>
            <a:r>
              <a:rPr lang="ru-RU" dirty="0"/>
              <a:t> CV - (платформы </a:t>
            </a:r>
            <a:r>
              <a:rPr lang="ru-RU" dirty="0" err="1"/>
              <a:t>jetson</a:t>
            </a:r>
            <a:r>
              <a:rPr lang="ru-RU" dirty="0"/>
              <a:t> и т.д.)</a:t>
            </a:r>
            <a:endParaRPr lang="ru-RU" dirty="0"/>
          </a:p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D861DE-9820-A34E-9D6F-B0874821B491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Программа обучения:</a:t>
            </a:r>
            <a:endParaRPr lang="ru-RU" dirty="0"/>
          </a:p>
          <a:p>
            <a:r>
              <a:rPr lang="ru-RU" dirty="0"/>
              <a:t>1 семестр</a:t>
            </a:r>
            <a:endParaRPr lang="ru-RU" dirty="0"/>
          </a:p>
          <a:p>
            <a:r>
              <a:rPr lang="ru-RU" dirty="0"/>
              <a:t>Теория: </a:t>
            </a:r>
            <a:endParaRPr lang="ru-RU" dirty="0"/>
          </a:p>
          <a:p>
            <a:r>
              <a:rPr lang="ru-RU" dirty="0"/>
              <a:t>1) Программирование, общие концепции программирования, история развития вычислительной техники(1 лекция)</a:t>
            </a:r>
            <a:endParaRPr lang="ru-RU" dirty="0"/>
          </a:p>
          <a:p>
            <a:r>
              <a:rPr lang="ru-RU" dirty="0"/>
              <a:t>2) Общие парадигмы программирования или почему нужно сначала думать, а потом писать(0,5 лекции)</a:t>
            </a:r>
            <a:endParaRPr lang="ru-RU" dirty="0"/>
          </a:p>
          <a:p>
            <a:r>
              <a:rPr lang="ru-RU" dirty="0"/>
              <a:t>3) История развития языков программирования(0,5 лекции)</a:t>
            </a:r>
            <a:endParaRPr lang="ru-RU" dirty="0"/>
          </a:p>
          <a:p>
            <a:r>
              <a:rPr lang="ru-RU" dirty="0"/>
              <a:t>4) </a:t>
            </a:r>
            <a:r>
              <a:rPr lang="ru-RU" dirty="0" err="1"/>
              <a:t>Python</a:t>
            </a:r>
            <a:r>
              <a:rPr lang="ru-RU" dirty="0"/>
              <a:t> - первое знакомство с языком. Выполнение программ интерпретатором и пользователем Выполнение программ</a:t>
            </a:r>
            <a:endParaRPr lang="ru-RU" dirty="0"/>
          </a:p>
          <a:p>
            <a:r>
              <a:rPr lang="ru-RU" dirty="0"/>
              <a:t>5) Типы и операции (3 лекции)</a:t>
            </a:r>
            <a:endParaRPr lang="ru-RU" dirty="0"/>
          </a:p>
          <a:p>
            <a:r>
              <a:rPr lang="ru-RU" dirty="0"/>
              <a:t>6) Синтаксис операторов в  </a:t>
            </a:r>
            <a:r>
              <a:rPr lang="ru-RU" dirty="0" err="1"/>
              <a:t>Python</a:t>
            </a:r>
            <a:r>
              <a:rPr lang="ru-RU" dirty="0"/>
              <a:t> (2 лекции)</a:t>
            </a:r>
            <a:endParaRPr lang="ru-RU" dirty="0"/>
          </a:p>
          <a:p>
            <a:r>
              <a:rPr lang="ru-RU" dirty="0"/>
              <a:t>7) Функции в </a:t>
            </a:r>
            <a:r>
              <a:rPr lang="ru-RU" dirty="0" err="1"/>
              <a:t>Python</a:t>
            </a:r>
            <a:r>
              <a:rPr lang="ru-RU" dirty="0"/>
              <a:t>, процедурное программирование (1 лекция)</a:t>
            </a:r>
            <a:endParaRPr lang="ru-RU" dirty="0"/>
          </a:p>
          <a:p>
            <a:r>
              <a:rPr lang="ru-RU" dirty="0"/>
              <a:t>8) Генераторы (1 лекция)</a:t>
            </a:r>
            <a:endParaRPr lang="ru-RU" dirty="0"/>
          </a:p>
          <a:p>
            <a:r>
              <a:rPr lang="ru-RU" dirty="0"/>
              <a:t>9) Модули и пакеты модулей (2 лекции)</a:t>
            </a:r>
            <a:endParaRPr lang="ru-RU" dirty="0"/>
          </a:p>
          <a:p>
            <a:r>
              <a:rPr lang="ru-RU" dirty="0"/>
              <a:t>10) Объектно-ориентированное программирование в </a:t>
            </a:r>
            <a:r>
              <a:rPr lang="ru-RU" dirty="0" err="1"/>
              <a:t>Python</a:t>
            </a:r>
            <a:r>
              <a:rPr lang="ru-RU" dirty="0"/>
              <a:t>(3 лекции)</a:t>
            </a:r>
            <a:endParaRPr lang="ru-RU" dirty="0"/>
          </a:p>
          <a:p>
            <a:r>
              <a:rPr lang="ru-RU" dirty="0"/>
              <a:t>Практика: </a:t>
            </a:r>
            <a:endParaRPr lang="ru-RU" dirty="0"/>
          </a:p>
          <a:p>
            <a:r>
              <a:rPr lang="ru-RU" dirty="0"/>
              <a:t>Лабораторные работы</a:t>
            </a:r>
            <a:endParaRPr lang="ru-RU" dirty="0"/>
          </a:p>
          <a:p>
            <a:r>
              <a:rPr lang="ru-RU" dirty="0"/>
              <a:t>1) типы и операции - 2  часа</a:t>
            </a:r>
            <a:endParaRPr lang="ru-RU" dirty="0"/>
          </a:p>
          <a:p>
            <a:r>
              <a:rPr lang="ru-RU" dirty="0"/>
              <a:t>2) Процедурное программирование - 2 часа</a:t>
            </a:r>
            <a:endParaRPr lang="ru-RU" dirty="0"/>
          </a:p>
          <a:p>
            <a:r>
              <a:rPr lang="ru-RU" dirty="0"/>
              <a:t>3) Генераторы - 4 часа</a:t>
            </a:r>
            <a:endParaRPr lang="ru-RU" dirty="0"/>
          </a:p>
          <a:p>
            <a:r>
              <a:rPr lang="ru-RU" dirty="0"/>
              <a:t>4) Модули и пакеты - 2 часа</a:t>
            </a:r>
            <a:endParaRPr lang="ru-RU" dirty="0"/>
          </a:p>
          <a:p>
            <a:r>
              <a:rPr lang="ru-RU" dirty="0"/>
              <a:t>5) ООП - 6 часов</a:t>
            </a:r>
            <a:endParaRPr lang="ru-RU" dirty="0"/>
          </a:p>
          <a:p>
            <a:r>
              <a:rPr lang="ru-RU" dirty="0"/>
              <a:t>2-й семестр </a:t>
            </a:r>
            <a:endParaRPr lang="ru-RU" dirty="0"/>
          </a:p>
          <a:p>
            <a:r>
              <a:rPr lang="ru-RU" dirty="0"/>
              <a:t>Тематика: углубленное изучение языков программирования, начало работы с системным инструментарием и основными библиотеками машинного обучения и компьютерного зрения </a:t>
            </a:r>
            <a:endParaRPr lang="ru-RU" dirty="0"/>
          </a:p>
          <a:p>
            <a:r>
              <a:rPr lang="ru-RU" dirty="0"/>
              <a:t>30+ часов(теория+ практика)  </a:t>
            </a:r>
            <a:endParaRPr lang="ru-RU" dirty="0"/>
          </a:p>
          <a:p>
            <a:r>
              <a:rPr lang="ru-RU" dirty="0"/>
              <a:t>3-й семестр </a:t>
            </a:r>
            <a:endParaRPr lang="ru-RU" dirty="0"/>
          </a:p>
          <a:p>
            <a:r>
              <a:rPr lang="ru-RU" dirty="0"/>
              <a:t>Разделение на выбор - чистый </a:t>
            </a:r>
            <a:r>
              <a:rPr lang="ru-RU" dirty="0" err="1"/>
              <a:t>data</a:t>
            </a:r>
            <a:r>
              <a:rPr lang="ru-RU" dirty="0"/>
              <a:t> </a:t>
            </a:r>
            <a:r>
              <a:rPr lang="ru-RU" dirty="0" err="1"/>
              <a:t>sciense</a:t>
            </a:r>
            <a:r>
              <a:rPr lang="ru-RU" dirty="0"/>
              <a:t> или </a:t>
            </a:r>
            <a:r>
              <a:rPr lang="ru-RU" dirty="0" err="1"/>
              <a:t>system</a:t>
            </a:r>
            <a:r>
              <a:rPr lang="ru-RU" dirty="0"/>
              <a:t> </a:t>
            </a:r>
            <a:r>
              <a:rPr lang="ru-RU" dirty="0" err="1"/>
              <a:t>development</a:t>
            </a:r>
            <a:r>
              <a:rPr lang="ru-RU" dirty="0"/>
              <a:t>.  </a:t>
            </a:r>
            <a:endParaRPr lang="ru-RU" dirty="0"/>
          </a:p>
          <a:p>
            <a:r>
              <a:rPr lang="ru-RU" dirty="0" err="1"/>
              <a:t>data</a:t>
            </a:r>
            <a:r>
              <a:rPr lang="ru-RU" dirty="0"/>
              <a:t> </a:t>
            </a:r>
            <a:r>
              <a:rPr lang="ru-RU" dirty="0" err="1"/>
              <a:t>sciense</a:t>
            </a:r>
            <a:r>
              <a:rPr lang="ru-RU" dirty="0"/>
              <a:t> - углубленное изучение </a:t>
            </a:r>
            <a:r>
              <a:rPr lang="ru-RU" dirty="0" err="1"/>
              <a:t>deep</a:t>
            </a:r>
            <a:r>
              <a:rPr lang="ru-RU" dirty="0"/>
              <a:t> </a:t>
            </a:r>
            <a:r>
              <a:rPr lang="ru-RU" dirty="0" err="1"/>
              <a:t>learning</a:t>
            </a:r>
            <a:r>
              <a:rPr lang="ru-RU" dirty="0"/>
              <a:t> и сопутствующего математического аппарата, анализа производительности сетей, </a:t>
            </a:r>
            <a:r>
              <a:rPr lang="ru-RU" dirty="0" err="1"/>
              <a:t>опитмизации</a:t>
            </a:r>
            <a:r>
              <a:rPr lang="ru-RU" dirty="0"/>
              <a:t> работы сетей.  </a:t>
            </a:r>
            <a:endParaRPr lang="ru-RU" dirty="0"/>
          </a:p>
          <a:p>
            <a:r>
              <a:rPr lang="ru-RU" dirty="0" err="1"/>
              <a:t>system</a:t>
            </a:r>
            <a:r>
              <a:rPr lang="ru-RU" dirty="0"/>
              <a:t> </a:t>
            </a:r>
            <a:r>
              <a:rPr lang="ru-RU" dirty="0" err="1"/>
              <a:t>development</a:t>
            </a:r>
            <a:r>
              <a:rPr lang="ru-RU" dirty="0"/>
              <a:t> - разработка и развертывание ПО с использованием компонентов использующих инструментарий глубокого обучения. Знакомство с системными компонентами, понятием виртуализации, сервисной инфраструктуры. </a:t>
            </a:r>
            <a:endParaRPr lang="ru-RU" dirty="0"/>
          </a:p>
          <a:p>
            <a:r>
              <a:rPr lang="ru-RU" dirty="0"/>
              <a:t>4-й семестр  </a:t>
            </a:r>
            <a:endParaRPr lang="ru-RU" dirty="0"/>
          </a:p>
          <a:p>
            <a:r>
              <a:rPr lang="ru-RU" dirty="0"/>
              <a:t>Изучение встраиваемых систем в связке с </a:t>
            </a:r>
            <a:r>
              <a:rPr lang="ru-RU" dirty="0" err="1"/>
              <a:t>DLи</a:t>
            </a:r>
            <a:r>
              <a:rPr lang="ru-RU" dirty="0"/>
              <a:t> CV - (платформы </a:t>
            </a:r>
            <a:r>
              <a:rPr lang="ru-RU" dirty="0" err="1"/>
              <a:t>jetson</a:t>
            </a:r>
            <a:r>
              <a:rPr lang="ru-RU" dirty="0"/>
              <a:t> и т.д.)</a:t>
            </a:r>
            <a:endParaRPr lang="ru-RU" dirty="0"/>
          </a:p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D861DE-9820-A34E-9D6F-B0874821B491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Программа обучения:</a:t>
            </a:r>
            <a:endParaRPr lang="ru-RU" dirty="0"/>
          </a:p>
          <a:p>
            <a:r>
              <a:rPr lang="ru-RU" dirty="0"/>
              <a:t>1 семестр</a:t>
            </a:r>
            <a:endParaRPr lang="ru-RU" dirty="0"/>
          </a:p>
          <a:p>
            <a:r>
              <a:rPr lang="ru-RU" dirty="0"/>
              <a:t>Теория: </a:t>
            </a:r>
            <a:endParaRPr lang="ru-RU" dirty="0"/>
          </a:p>
          <a:p>
            <a:r>
              <a:rPr lang="ru-RU" dirty="0"/>
              <a:t>1) Программирование, общие концепции программирования, история развития вычислительной техники(1 лекция)</a:t>
            </a:r>
            <a:endParaRPr lang="ru-RU" dirty="0"/>
          </a:p>
          <a:p>
            <a:r>
              <a:rPr lang="ru-RU" dirty="0"/>
              <a:t>2) Общие парадигмы программирования или почему нужно сначала думать, а потом писать(0,5 лекции)</a:t>
            </a:r>
            <a:endParaRPr lang="ru-RU" dirty="0"/>
          </a:p>
          <a:p>
            <a:r>
              <a:rPr lang="ru-RU" dirty="0"/>
              <a:t>3) История развития языков программирования(0,5 лекции)</a:t>
            </a:r>
            <a:endParaRPr lang="ru-RU" dirty="0"/>
          </a:p>
          <a:p>
            <a:r>
              <a:rPr lang="ru-RU" dirty="0"/>
              <a:t>4) </a:t>
            </a:r>
            <a:r>
              <a:rPr lang="ru-RU" dirty="0" err="1"/>
              <a:t>Python</a:t>
            </a:r>
            <a:r>
              <a:rPr lang="ru-RU" dirty="0"/>
              <a:t> - первое знакомство с языком. Выполнение программ интерпретатором и пользователем Выполнение программ</a:t>
            </a:r>
            <a:endParaRPr lang="ru-RU" dirty="0"/>
          </a:p>
          <a:p>
            <a:r>
              <a:rPr lang="ru-RU" dirty="0"/>
              <a:t>5) Типы и операции (3 лекции)</a:t>
            </a:r>
            <a:endParaRPr lang="ru-RU" dirty="0"/>
          </a:p>
          <a:p>
            <a:r>
              <a:rPr lang="ru-RU" dirty="0"/>
              <a:t>6) Синтаксис операторов в  </a:t>
            </a:r>
            <a:r>
              <a:rPr lang="ru-RU" dirty="0" err="1"/>
              <a:t>Python</a:t>
            </a:r>
            <a:r>
              <a:rPr lang="ru-RU" dirty="0"/>
              <a:t> (2 лекции)</a:t>
            </a:r>
            <a:endParaRPr lang="ru-RU" dirty="0"/>
          </a:p>
          <a:p>
            <a:r>
              <a:rPr lang="ru-RU" dirty="0"/>
              <a:t>7) Функции в </a:t>
            </a:r>
            <a:r>
              <a:rPr lang="ru-RU" dirty="0" err="1"/>
              <a:t>Python</a:t>
            </a:r>
            <a:r>
              <a:rPr lang="ru-RU" dirty="0"/>
              <a:t>, процедурное программирование (1 лекция)</a:t>
            </a:r>
            <a:endParaRPr lang="ru-RU" dirty="0"/>
          </a:p>
          <a:p>
            <a:r>
              <a:rPr lang="ru-RU" dirty="0"/>
              <a:t>8) Генераторы (1 лекция)</a:t>
            </a:r>
            <a:endParaRPr lang="ru-RU" dirty="0"/>
          </a:p>
          <a:p>
            <a:r>
              <a:rPr lang="ru-RU" dirty="0"/>
              <a:t>9) Модули и пакеты модулей (2 лекции)</a:t>
            </a:r>
            <a:endParaRPr lang="ru-RU" dirty="0"/>
          </a:p>
          <a:p>
            <a:r>
              <a:rPr lang="ru-RU" dirty="0"/>
              <a:t>10) Объектно-ориентированное программирование в </a:t>
            </a:r>
            <a:r>
              <a:rPr lang="ru-RU" dirty="0" err="1"/>
              <a:t>Python</a:t>
            </a:r>
            <a:r>
              <a:rPr lang="ru-RU" dirty="0"/>
              <a:t>(3 лекции)</a:t>
            </a:r>
            <a:endParaRPr lang="ru-RU" dirty="0"/>
          </a:p>
          <a:p>
            <a:r>
              <a:rPr lang="ru-RU" dirty="0"/>
              <a:t>Практика: </a:t>
            </a:r>
            <a:endParaRPr lang="ru-RU" dirty="0"/>
          </a:p>
          <a:p>
            <a:r>
              <a:rPr lang="ru-RU" dirty="0"/>
              <a:t>Лабораторные работы</a:t>
            </a:r>
            <a:endParaRPr lang="ru-RU" dirty="0"/>
          </a:p>
          <a:p>
            <a:r>
              <a:rPr lang="ru-RU" dirty="0"/>
              <a:t>1) типы и операции - 2  часа</a:t>
            </a:r>
            <a:endParaRPr lang="ru-RU" dirty="0"/>
          </a:p>
          <a:p>
            <a:r>
              <a:rPr lang="ru-RU" dirty="0"/>
              <a:t>2) Процедурное программирование - 2 часа</a:t>
            </a:r>
            <a:endParaRPr lang="ru-RU" dirty="0"/>
          </a:p>
          <a:p>
            <a:r>
              <a:rPr lang="ru-RU" dirty="0"/>
              <a:t>3) Генераторы - 4 часа</a:t>
            </a:r>
            <a:endParaRPr lang="ru-RU" dirty="0"/>
          </a:p>
          <a:p>
            <a:r>
              <a:rPr lang="ru-RU" dirty="0"/>
              <a:t>4) Модули и пакеты - 2 часа</a:t>
            </a:r>
            <a:endParaRPr lang="ru-RU" dirty="0"/>
          </a:p>
          <a:p>
            <a:r>
              <a:rPr lang="ru-RU" dirty="0"/>
              <a:t>5) ООП - 6 часов</a:t>
            </a:r>
            <a:endParaRPr lang="ru-RU" dirty="0"/>
          </a:p>
          <a:p>
            <a:r>
              <a:rPr lang="ru-RU" dirty="0"/>
              <a:t>2-й семестр </a:t>
            </a:r>
            <a:endParaRPr lang="ru-RU" dirty="0"/>
          </a:p>
          <a:p>
            <a:r>
              <a:rPr lang="ru-RU" dirty="0"/>
              <a:t>Тематика: углубленное изучение языков программирования, начало работы с системным инструментарием и основными библиотеками машинного обучения и компьютерного зрения </a:t>
            </a:r>
            <a:endParaRPr lang="ru-RU" dirty="0"/>
          </a:p>
          <a:p>
            <a:r>
              <a:rPr lang="ru-RU" dirty="0"/>
              <a:t>30+ часов(теория+ практика)  </a:t>
            </a:r>
            <a:endParaRPr lang="ru-RU" dirty="0"/>
          </a:p>
          <a:p>
            <a:r>
              <a:rPr lang="ru-RU" dirty="0"/>
              <a:t>3-й семестр </a:t>
            </a:r>
            <a:endParaRPr lang="ru-RU" dirty="0"/>
          </a:p>
          <a:p>
            <a:r>
              <a:rPr lang="ru-RU" dirty="0"/>
              <a:t>Разделение на выбор - чистый </a:t>
            </a:r>
            <a:r>
              <a:rPr lang="ru-RU" dirty="0" err="1"/>
              <a:t>data</a:t>
            </a:r>
            <a:r>
              <a:rPr lang="ru-RU" dirty="0"/>
              <a:t> </a:t>
            </a:r>
            <a:r>
              <a:rPr lang="ru-RU" dirty="0" err="1"/>
              <a:t>sciense</a:t>
            </a:r>
            <a:r>
              <a:rPr lang="ru-RU" dirty="0"/>
              <a:t> или </a:t>
            </a:r>
            <a:r>
              <a:rPr lang="ru-RU" dirty="0" err="1"/>
              <a:t>system</a:t>
            </a:r>
            <a:r>
              <a:rPr lang="ru-RU" dirty="0"/>
              <a:t> </a:t>
            </a:r>
            <a:r>
              <a:rPr lang="ru-RU" dirty="0" err="1"/>
              <a:t>development</a:t>
            </a:r>
            <a:r>
              <a:rPr lang="ru-RU" dirty="0"/>
              <a:t>.  </a:t>
            </a:r>
            <a:endParaRPr lang="ru-RU" dirty="0"/>
          </a:p>
          <a:p>
            <a:r>
              <a:rPr lang="ru-RU" dirty="0" err="1"/>
              <a:t>data</a:t>
            </a:r>
            <a:r>
              <a:rPr lang="ru-RU" dirty="0"/>
              <a:t> </a:t>
            </a:r>
            <a:r>
              <a:rPr lang="ru-RU" dirty="0" err="1"/>
              <a:t>sciense</a:t>
            </a:r>
            <a:r>
              <a:rPr lang="ru-RU" dirty="0"/>
              <a:t> - углубленное изучение </a:t>
            </a:r>
            <a:r>
              <a:rPr lang="ru-RU" dirty="0" err="1"/>
              <a:t>deep</a:t>
            </a:r>
            <a:r>
              <a:rPr lang="ru-RU" dirty="0"/>
              <a:t> </a:t>
            </a:r>
            <a:r>
              <a:rPr lang="ru-RU" dirty="0" err="1"/>
              <a:t>learning</a:t>
            </a:r>
            <a:r>
              <a:rPr lang="ru-RU" dirty="0"/>
              <a:t> и сопутствующего математического аппарата, анализа производительности сетей, </a:t>
            </a:r>
            <a:r>
              <a:rPr lang="ru-RU" dirty="0" err="1"/>
              <a:t>опитмизации</a:t>
            </a:r>
            <a:r>
              <a:rPr lang="ru-RU" dirty="0"/>
              <a:t> работы сетей.  </a:t>
            </a:r>
            <a:endParaRPr lang="ru-RU" dirty="0"/>
          </a:p>
          <a:p>
            <a:r>
              <a:rPr lang="ru-RU" dirty="0" err="1"/>
              <a:t>system</a:t>
            </a:r>
            <a:r>
              <a:rPr lang="ru-RU" dirty="0"/>
              <a:t> </a:t>
            </a:r>
            <a:r>
              <a:rPr lang="ru-RU" dirty="0" err="1"/>
              <a:t>development</a:t>
            </a:r>
            <a:r>
              <a:rPr lang="ru-RU" dirty="0"/>
              <a:t> - разработка и развертывание ПО с использованием компонентов использующих инструментарий глубокого обучения. Знакомство с системными компонентами, понятием виртуализации, сервисной инфраструктуры. </a:t>
            </a:r>
            <a:endParaRPr lang="ru-RU" dirty="0"/>
          </a:p>
          <a:p>
            <a:r>
              <a:rPr lang="ru-RU" dirty="0"/>
              <a:t>4-й семестр  </a:t>
            </a:r>
            <a:endParaRPr lang="ru-RU" dirty="0"/>
          </a:p>
          <a:p>
            <a:r>
              <a:rPr lang="ru-RU" dirty="0"/>
              <a:t>Изучение встраиваемых систем в связке с </a:t>
            </a:r>
            <a:r>
              <a:rPr lang="ru-RU" dirty="0" err="1"/>
              <a:t>DLи</a:t>
            </a:r>
            <a:r>
              <a:rPr lang="ru-RU" dirty="0"/>
              <a:t> CV - (платформы </a:t>
            </a:r>
            <a:r>
              <a:rPr lang="ru-RU" dirty="0" err="1"/>
              <a:t>jetson</a:t>
            </a:r>
            <a:r>
              <a:rPr lang="ru-RU" dirty="0"/>
              <a:t> и т.д.)</a:t>
            </a:r>
            <a:endParaRPr lang="ru-RU" dirty="0"/>
          </a:p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D861DE-9820-A34E-9D6F-B0874821B491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Программа обучения:</a:t>
            </a:r>
            <a:endParaRPr lang="ru-RU" dirty="0"/>
          </a:p>
          <a:p>
            <a:r>
              <a:rPr lang="ru-RU" dirty="0"/>
              <a:t>1 семестр</a:t>
            </a:r>
            <a:endParaRPr lang="ru-RU" dirty="0"/>
          </a:p>
          <a:p>
            <a:r>
              <a:rPr lang="ru-RU" dirty="0"/>
              <a:t>Теория: </a:t>
            </a:r>
            <a:endParaRPr lang="ru-RU" dirty="0"/>
          </a:p>
          <a:p>
            <a:r>
              <a:rPr lang="ru-RU" dirty="0"/>
              <a:t>1) Программирование, общие концепции программирования, история развития вычислительной техники(1 лекция)</a:t>
            </a:r>
            <a:endParaRPr lang="ru-RU" dirty="0"/>
          </a:p>
          <a:p>
            <a:r>
              <a:rPr lang="ru-RU" dirty="0"/>
              <a:t>2) Общие парадигмы программирования или почему нужно сначала думать, а потом писать(0,5 лекции)</a:t>
            </a:r>
            <a:endParaRPr lang="ru-RU" dirty="0"/>
          </a:p>
          <a:p>
            <a:r>
              <a:rPr lang="ru-RU" dirty="0"/>
              <a:t>3) История развития языков программирования(0,5 лекции)</a:t>
            </a:r>
            <a:endParaRPr lang="ru-RU" dirty="0"/>
          </a:p>
          <a:p>
            <a:r>
              <a:rPr lang="ru-RU" dirty="0"/>
              <a:t>4) </a:t>
            </a:r>
            <a:r>
              <a:rPr lang="ru-RU" dirty="0" err="1"/>
              <a:t>Python</a:t>
            </a:r>
            <a:r>
              <a:rPr lang="ru-RU" dirty="0"/>
              <a:t> - первое знакомство с языком. Выполнение программ интерпретатором и пользователем Выполнение программ</a:t>
            </a:r>
            <a:endParaRPr lang="ru-RU" dirty="0"/>
          </a:p>
          <a:p>
            <a:r>
              <a:rPr lang="ru-RU" dirty="0"/>
              <a:t>5) Типы и операции (3 лекции)</a:t>
            </a:r>
            <a:endParaRPr lang="ru-RU" dirty="0"/>
          </a:p>
          <a:p>
            <a:r>
              <a:rPr lang="ru-RU" dirty="0"/>
              <a:t>6) Синтаксис операторов в  </a:t>
            </a:r>
            <a:r>
              <a:rPr lang="ru-RU" dirty="0" err="1"/>
              <a:t>Python</a:t>
            </a:r>
            <a:r>
              <a:rPr lang="ru-RU" dirty="0"/>
              <a:t> (2 лекции)</a:t>
            </a:r>
            <a:endParaRPr lang="ru-RU" dirty="0"/>
          </a:p>
          <a:p>
            <a:r>
              <a:rPr lang="ru-RU" dirty="0"/>
              <a:t>7) Функции в </a:t>
            </a:r>
            <a:r>
              <a:rPr lang="ru-RU" dirty="0" err="1"/>
              <a:t>Python</a:t>
            </a:r>
            <a:r>
              <a:rPr lang="ru-RU" dirty="0"/>
              <a:t>, процедурное программирование (1 лекция)</a:t>
            </a:r>
            <a:endParaRPr lang="ru-RU" dirty="0"/>
          </a:p>
          <a:p>
            <a:r>
              <a:rPr lang="ru-RU" dirty="0"/>
              <a:t>8) Генераторы (1 лекция)</a:t>
            </a:r>
            <a:endParaRPr lang="ru-RU" dirty="0"/>
          </a:p>
          <a:p>
            <a:r>
              <a:rPr lang="ru-RU" dirty="0"/>
              <a:t>9) Модули и пакеты модулей (2 лекции)</a:t>
            </a:r>
            <a:endParaRPr lang="ru-RU" dirty="0"/>
          </a:p>
          <a:p>
            <a:r>
              <a:rPr lang="ru-RU" dirty="0"/>
              <a:t>10) Объектно-ориентированное программирование в </a:t>
            </a:r>
            <a:r>
              <a:rPr lang="ru-RU" dirty="0" err="1"/>
              <a:t>Python</a:t>
            </a:r>
            <a:r>
              <a:rPr lang="ru-RU" dirty="0"/>
              <a:t>(3 лекции)</a:t>
            </a:r>
            <a:endParaRPr lang="ru-RU" dirty="0"/>
          </a:p>
          <a:p>
            <a:r>
              <a:rPr lang="ru-RU" dirty="0"/>
              <a:t>Практика: </a:t>
            </a:r>
            <a:endParaRPr lang="ru-RU" dirty="0"/>
          </a:p>
          <a:p>
            <a:r>
              <a:rPr lang="ru-RU" dirty="0"/>
              <a:t>Лабораторные работы</a:t>
            </a:r>
            <a:endParaRPr lang="ru-RU" dirty="0"/>
          </a:p>
          <a:p>
            <a:r>
              <a:rPr lang="ru-RU" dirty="0"/>
              <a:t>1) типы и операции - 2  часа</a:t>
            </a:r>
            <a:endParaRPr lang="ru-RU" dirty="0"/>
          </a:p>
          <a:p>
            <a:r>
              <a:rPr lang="ru-RU" dirty="0"/>
              <a:t>2) Процедурное программирование - 2 часа</a:t>
            </a:r>
            <a:endParaRPr lang="ru-RU" dirty="0"/>
          </a:p>
          <a:p>
            <a:r>
              <a:rPr lang="ru-RU" dirty="0"/>
              <a:t>3) Генераторы - 4 часа</a:t>
            </a:r>
            <a:endParaRPr lang="ru-RU" dirty="0"/>
          </a:p>
          <a:p>
            <a:r>
              <a:rPr lang="ru-RU" dirty="0"/>
              <a:t>4) Модули и пакеты - 2 часа</a:t>
            </a:r>
            <a:endParaRPr lang="ru-RU" dirty="0"/>
          </a:p>
          <a:p>
            <a:r>
              <a:rPr lang="ru-RU" dirty="0"/>
              <a:t>5) ООП - 6 часов</a:t>
            </a:r>
            <a:endParaRPr lang="ru-RU" dirty="0"/>
          </a:p>
          <a:p>
            <a:r>
              <a:rPr lang="ru-RU" dirty="0"/>
              <a:t>2-й семестр </a:t>
            </a:r>
            <a:endParaRPr lang="ru-RU" dirty="0"/>
          </a:p>
          <a:p>
            <a:r>
              <a:rPr lang="ru-RU" dirty="0"/>
              <a:t>Тематика: углубленное изучение языков программирования, начало работы с системным инструментарием и основными библиотеками машинного обучения и компьютерного зрения </a:t>
            </a:r>
            <a:endParaRPr lang="ru-RU" dirty="0"/>
          </a:p>
          <a:p>
            <a:r>
              <a:rPr lang="ru-RU" dirty="0"/>
              <a:t>30+ часов(теория+ практика)  </a:t>
            </a:r>
            <a:endParaRPr lang="ru-RU" dirty="0"/>
          </a:p>
          <a:p>
            <a:r>
              <a:rPr lang="ru-RU" dirty="0"/>
              <a:t>3-й семестр </a:t>
            </a:r>
            <a:endParaRPr lang="ru-RU" dirty="0"/>
          </a:p>
          <a:p>
            <a:r>
              <a:rPr lang="ru-RU" dirty="0"/>
              <a:t>Разделение на выбор - чистый </a:t>
            </a:r>
            <a:r>
              <a:rPr lang="ru-RU" dirty="0" err="1"/>
              <a:t>data</a:t>
            </a:r>
            <a:r>
              <a:rPr lang="ru-RU" dirty="0"/>
              <a:t> </a:t>
            </a:r>
            <a:r>
              <a:rPr lang="ru-RU" dirty="0" err="1"/>
              <a:t>sciense</a:t>
            </a:r>
            <a:r>
              <a:rPr lang="ru-RU" dirty="0"/>
              <a:t> или </a:t>
            </a:r>
            <a:r>
              <a:rPr lang="ru-RU" dirty="0" err="1"/>
              <a:t>system</a:t>
            </a:r>
            <a:r>
              <a:rPr lang="ru-RU" dirty="0"/>
              <a:t> </a:t>
            </a:r>
            <a:r>
              <a:rPr lang="ru-RU" dirty="0" err="1"/>
              <a:t>development</a:t>
            </a:r>
            <a:r>
              <a:rPr lang="ru-RU" dirty="0"/>
              <a:t>.  </a:t>
            </a:r>
            <a:endParaRPr lang="ru-RU" dirty="0"/>
          </a:p>
          <a:p>
            <a:r>
              <a:rPr lang="ru-RU" dirty="0" err="1"/>
              <a:t>data</a:t>
            </a:r>
            <a:r>
              <a:rPr lang="ru-RU" dirty="0"/>
              <a:t> </a:t>
            </a:r>
            <a:r>
              <a:rPr lang="ru-RU" dirty="0" err="1"/>
              <a:t>sciense</a:t>
            </a:r>
            <a:r>
              <a:rPr lang="ru-RU" dirty="0"/>
              <a:t> - углубленное изучение </a:t>
            </a:r>
            <a:r>
              <a:rPr lang="ru-RU" dirty="0" err="1"/>
              <a:t>deep</a:t>
            </a:r>
            <a:r>
              <a:rPr lang="ru-RU" dirty="0"/>
              <a:t> </a:t>
            </a:r>
            <a:r>
              <a:rPr lang="ru-RU" dirty="0" err="1"/>
              <a:t>learning</a:t>
            </a:r>
            <a:r>
              <a:rPr lang="ru-RU" dirty="0"/>
              <a:t> и сопутствующего математического аппарата, анализа производительности сетей, </a:t>
            </a:r>
            <a:r>
              <a:rPr lang="ru-RU" dirty="0" err="1"/>
              <a:t>опитмизации</a:t>
            </a:r>
            <a:r>
              <a:rPr lang="ru-RU" dirty="0"/>
              <a:t> работы сетей.  </a:t>
            </a:r>
            <a:endParaRPr lang="ru-RU" dirty="0"/>
          </a:p>
          <a:p>
            <a:r>
              <a:rPr lang="ru-RU" dirty="0" err="1"/>
              <a:t>system</a:t>
            </a:r>
            <a:r>
              <a:rPr lang="ru-RU" dirty="0"/>
              <a:t> </a:t>
            </a:r>
            <a:r>
              <a:rPr lang="ru-RU" dirty="0" err="1"/>
              <a:t>development</a:t>
            </a:r>
            <a:r>
              <a:rPr lang="ru-RU" dirty="0"/>
              <a:t> - разработка и развертывание ПО с использованием компонентов использующих инструментарий глубокого обучения. Знакомство с системными компонентами, понятием виртуализации, сервисной инфраструктуры. </a:t>
            </a:r>
            <a:endParaRPr lang="ru-RU" dirty="0"/>
          </a:p>
          <a:p>
            <a:r>
              <a:rPr lang="ru-RU" dirty="0"/>
              <a:t>4-й семестр  </a:t>
            </a:r>
            <a:endParaRPr lang="ru-RU" dirty="0"/>
          </a:p>
          <a:p>
            <a:r>
              <a:rPr lang="ru-RU" dirty="0"/>
              <a:t>Изучение встраиваемых систем в связке с </a:t>
            </a:r>
            <a:r>
              <a:rPr lang="ru-RU" dirty="0" err="1"/>
              <a:t>DLи</a:t>
            </a:r>
            <a:r>
              <a:rPr lang="ru-RU" dirty="0"/>
              <a:t> CV - (платформы </a:t>
            </a:r>
            <a:r>
              <a:rPr lang="ru-RU" dirty="0" err="1"/>
              <a:t>jetson</a:t>
            </a:r>
            <a:r>
              <a:rPr lang="ru-RU" dirty="0"/>
              <a:t> и т.д.)</a:t>
            </a:r>
            <a:endParaRPr lang="ru-RU" dirty="0"/>
          </a:p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D861DE-9820-A34E-9D6F-B0874821B491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Программа обучения:</a:t>
            </a:r>
            <a:endParaRPr lang="ru-RU" dirty="0"/>
          </a:p>
          <a:p>
            <a:r>
              <a:rPr lang="ru-RU" dirty="0"/>
              <a:t>1 семестр</a:t>
            </a:r>
            <a:endParaRPr lang="ru-RU" dirty="0"/>
          </a:p>
          <a:p>
            <a:r>
              <a:rPr lang="ru-RU" dirty="0"/>
              <a:t>Теория: </a:t>
            </a:r>
            <a:endParaRPr lang="ru-RU" dirty="0"/>
          </a:p>
          <a:p>
            <a:r>
              <a:rPr lang="ru-RU" dirty="0"/>
              <a:t>1) Программирование, общие концепции программирования, история развития вычислительной техники(1 лекция)</a:t>
            </a:r>
            <a:endParaRPr lang="ru-RU" dirty="0"/>
          </a:p>
          <a:p>
            <a:r>
              <a:rPr lang="ru-RU" dirty="0"/>
              <a:t>2) Общие парадигмы программирования или почему нужно сначала думать, а потом писать(0,5 лекции)</a:t>
            </a:r>
            <a:endParaRPr lang="ru-RU" dirty="0"/>
          </a:p>
          <a:p>
            <a:r>
              <a:rPr lang="ru-RU" dirty="0"/>
              <a:t>3) История развития языков программирования(0,5 лекции)</a:t>
            </a:r>
            <a:endParaRPr lang="ru-RU" dirty="0"/>
          </a:p>
          <a:p>
            <a:r>
              <a:rPr lang="ru-RU" dirty="0"/>
              <a:t>4) </a:t>
            </a:r>
            <a:r>
              <a:rPr lang="ru-RU" dirty="0" err="1"/>
              <a:t>Python</a:t>
            </a:r>
            <a:r>
              <a:rPr lang="ru-RU" dirty="0"/>
              <a:t> - первое знакомство с языком. Выполнение программ интерпретатором и пользователем Выполнение программ</a:t>
            </a:r>
            <a:endParaRPr lang="ru-RU" dirty="0"/>
          </a:p>
          <a:p>
            <a:r>
              <a:rPr lang="ru-RU" dirty="0"/>
              <a:t>5) Типы и операции (3 лекции)</a:t>
            </a:r>
            <a:endParaRPr lang="ru-RU" dirty="0"/>
          </a:p>
          <a:p>
            <a:r>
              <a:rPr lang="ru-RU" dirty="0"/>
              <a:t>6) Синтаксис операторов в  </a:t>
            </a:r>
            <a:r>
              <a:rPr lang="ru-RU" dirty="0" err="1"/>
              <a:t>Python</a:t>
            </a:r>
            <a:r>
              <a:rPr lang="ru-RU" dirty="0"/>
              <a:t> (2 лекции)</a:t>
            </a:r>
            <a:endParaRPr lang="ru-RU" dirty="0"/>
          </a:p>
          <a:p>
            <a:r>
              <a:rPr lang="ru-RU" dirty="0"/>
              <a:t>7) Функции в </a:t>
            </a:r>
            <a:r>
              <a:rPr lang="ru-RU" dirty="0" err="1"/>
              <a:t>Python</a:t>
            </a:r>
            <a:r>
              <a:rPr lang="ru-RU" dirty="0"/>
              <a:t>, процедурное программирование (1 лекция)</a:t>
            </a:r>
            <a:endParaRPr lang="ru-RU" dirty="0"/>
          </a:p>
          <a:p>
            <a:r>
              <a:rPr lang="ru-RU" dirty="0"/>
              <a:t>8) Генераторы (1 лекция)</a:t>
            </a:r>
            <a:endParaRPr lang="ru-RU" dirty="0"/>
          </a:p>
          <a:p>
            <a:r>
              <a:rPr lang="ru-RU" dirty="0"/>
              <a:t>9) Модули и пакеты модулей (2 лекции)</a:t>
            </a:r>
            <a:endParaRPr lang="ru-RU" dirty="0"/>
          </a:p>
          <a:p>
            <a:r>
              <a:rPr lang="ru-RU" dirty="0"/>
              <a:t>10) Объектно-ориентированное программирование в </a:t>
            </a:r>
            <a:r>
              <a:rPr lang="ru-RU" dirty="0" err="1"/>
              <a:t>Python</a:t>
            </a:r>
            <a:r>
              <a:rPr lang="ru-RU" dirty="0"/>
              <a:t>(3 лекции)</a:t>
            </a:r>
            <a:endParaRPr lang="ru-RU" dirty="0"/>
          </a:p>
          <a:p>
            <a:r>
              <a:rPr lang="ru-RU" dirty="0"/>
              <a:t>Практика: </a:t>
            </a:r>
            <a:endParaRPr lang="ru-RU" dirty="0"/>
          </a:p>
          <a:p>
            <a:r>
              <a:rPr lang="ru-RU" dirty="0"/>
              <a:t>Лабораторные работы</a:t>
            </a:r>
            <a:endParaRPr lang="ru-RU" dirty="0"/>
          </a:p>
          <a:p>
            <a:r>
              <a:rPr lang="ru-RU" dirty="0"/>
              <a:t>1) типы и операции - 2  часа</a:t>
            </a:r>
            <a:endParaRPr lang="ru-RU" dirty="0"/>
          </a:p>
          <a:p>
            <a:r>
              <a:rPr lang="ru-RU" dirty="0"/>
              <a:t>2) Процедурное программирование - 2 часа</a:t>
            </a:r>
            <a:endParaRPr lang="ru-RU" dirty="0"/>
          </a:p>
          <a:p>
            <a:r>
              <a:rPr lang="ru-RU" dirty="0"/>
              <a:t>3) Генераторы - 4 часа</a:t>
            </a:r>
            <a:endParaRPr lang="ru-RU" dirty="0"/>
          </a:p>
          <a:p>
            <a:r>
              <a:rPr lang="ru-RU" dirty="0"/>
              <a:t>4) Модули и пакеты - 2 часа</a:t>
            </a:r>
            <a:endParaRPr lang="ru-RU" dirty="0"/>
          </a:p>
          <a:p>
            <a:r>
              <a:rPr lang="ru-RU" dirty="0"/>
              <a:t>5) ООП - 6 часов</a:t>
            </a:r>
            <a:endParaRPr lang="ru-RU" dirty="0"/>
          </a:p>
          <a:p>
            <a:r>
              <a:rPr lang="ru-RU" dirty="0"/>
              <a:t>2-й семестр </a:t>
            </a:r>
            <a:endParaRPr lang="ru-RU" dirty="0"/>
          </a:p>
          <a:p>
            <a:r>
              <a:rPr lang="ru-RU" dirty="0"/>
              <a:t>Тематика: углубленное изучение языков программирования, начало работы с системным инструментарием и основными библиотеками машинного обучения и компьютерного зрения </a:t>
            </a:r>
            <a:endParaRPr lang="ru-RU" dirty="0"/>
          </a:p>
          <a:p>
            <a:r>
              <a:rPr lang="ru-RU" dirty="0"/>
              <a:t>30+ часов(теория+ практика)  </a:t>
            </a:r>
            <a:endParaRPr lang="ru-RU" dirty="0"/>
          </a:p>
          <a:p>
            <a:r>
              <a:rPr lang="ru-RU" dirty="0"/>
              <a:t>3-й семестр </a:t>
            </a:r>
            <a:endParaRPr lang="ru-RU" dirty="0"/>
          </a:p>
          <a:p>
            <a:r>
              <a:rPr lang="ru-RU" dirty="0"/>
              <a:t>Разделение на выбор - чистый </a:t>
            </a:r>
            <a:r>
              <a:rPr lang="ru-RU" dirty="0" err="1"/>
              <a:t>data</a:t>
            </a:r>
            <a:r>
              <a:rPr lang="ru-RU" dirty="0"/>
              <a:t> </a:t>
            </a:r>
            <a:r>
              <a:rPr lang="ru-RU" dirty="0" err="1"/>
              <a:t>sciense</a:t>
            </a:r>
            <a:r>
              <a:rPr lang="ru-RU" dirty="0"/>
              <a:t> или </a:t>
            </a:r>
            <a:r>
              <a:rPr lang="ru-RU" dirty="0" err="1"/>
              <a:t>system</a:t>
            </a:r>
            <a:r>
              <a:rPr lang="ru-RU" dirty="0"/>
              <a:t> </a:t>
            </a:r>
            <a:r>
              <a:rPr lang="ru-RU" dirty="0" err="1"/>
              <a:t>development</a:t>
            </a:r>
            <a:r>
              <a:rPr lang="ru-RU" dirty="0"/>
              <a:t>.  </a:t>
            </a:r>
            <a:endParaRPr lang="ru-RU" dirty="0"/>
          </a:p>
          <a:p>
            <a:r>
              <a:rPr lang="ru-RU" dirty="0" err="1"/>
              <a:t>data</a:t>
            </a:r>
            <a:r>
              <a:rPr lang="ru-RU" dirty="0"/>
              <a:t> </a:t>
            </a:r>
            <a:r>
              <a:rPr lang="ru-RU" dirty="0" err="1"/>
              <a:t>sciense</a:t>
            </a:r>
            <a:r>
              <a:rPr lang="ru-RU" dirty="0"/>
              <a:t> - углубленное изучение </a:t>
            </a:r>
            <a:r>
              <a:rPr lang="ru-RU" dirty="0" err="1"/>
              <a:t>deep</a:t>
            </a:r>
            <a:r>
              <a:rPr lang="ru-RU" dirty="0"/>
              <a:t> </a:t>
            </a:r>
            <a:r>
              <a:rPr lang="ru-RU" dirty="0" err="1"/>
              <a:t>learning</a:t>
            </a:r>
            <a:r>
              <a:rPr lang="ru-RU" dirty="0"/>
              <a:t> и сопутствующего математического аппарата, анализа производительности сетей, </a:t>
            </a:r>
            <a:r>
              <a:rPr lang="ru-RU" dirty="0" err="1"/>
              <a:t>опитмизации</a:t>
            </a:r>
            <a:r>
              <a:rPr lang="ru-RU" dirty="0"/>
              <a:t> работы сетей.  </a:t>
            </a:r>
            <a:endParaRPr lang="ru-RU" dirty="0"/>
          </a:p>
          <a:p>
            <a:r>
              <a:rPr lang="ru-RU" dirty="0" err="1"/>
              <a:t>system</a:t>
            </a:r>
            <a:r>
              <a:rPr lang="ru-RU" dirty="0"/>
              <a:t> </a:t>
            </a:r>
            <a:r>
              <a:rPr lang="ru-RU" dirty="0" err="1"/>
              <a:t>development</a:t>
            </a:r>
            <a:r>
              <a:rPr lang="ru-RU" dirty="0"/>
              <a:t> - разработка и развертывание ПО с использованием компонентов использующих инструментарий глубокого обучения. Знакомство с системными компонентами, понятием виртуализации, сервисной инфраструктуры. </a:t>
            </a:r>
            <a:endParaRPr lang="ru-RU" dirty="0"/>
          </a:p>
          <a:p>
            <a:r>
              <a:rPr lang="ru-RU" dirty="0"/>
              <a:t>4-й семестр  </a:t>
            </a:r>
            <a:endParaRPr lang="ru-RU" dirty="0"/>
          </a:p>
          <a:p>
            <a:r>
              <a:rPr lang="ru-RU" dirty="0"/>
              <a:t>Изучение встраиваемых систем в связке с </a:t>
            </a:r>
            <a:r>
              <a:rPr lang="ru-RU" dirty="0" err="1"/>
              <a:t>DLи</a:t>
            </a:r>
            <a:r>
              <a:rPr lang="ru-RU" dirty="0"/>
              <a:t> CV - (платформы </a:t>
            </a:r>
            <a:r>
              <a:rPr lang="ru-RU" dirty="0" err="1"/>
              <a:t>jetson</a:t>
            </a:r>
            <a:r>
              <a:rPr lang="ru-RU" dirty="0"/>
              <a:t> и т.д.)</a:t>
            </a:r>
            <a:endParaRPr lang="ru-RU" dirty="0"/>
          </a:p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D861DE-9820-A34E-9D6F-B0874821B491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Программа обучения:</a:t>
            </a:r>
            <a:endParaRPr lang="ru-RU" dirty="0"/>
          </a:p>
          <a:p>
            <a:r>
              <a:rPr lang="ru-RU" dirty="0"/>
              <a:t>1 семестр</a:t>
            </a:r>
            <a:endParaRPr lang="ru-RU" dirty="0"/>
          </a:p>
          <a:p>
            <a:r>
              <a:rPr lang="ru-RU" dirty="0"/>
              <a:t>Теория: </a:t>
            </a:r>
            <a:endParaRPr lang="ru-RU" dirty="0"/>
          </a:p>
          <a:p>
            <a:r>
              <a:rPr lang="ru-RU" dirty="0"/>
              <a:t>1) Программирование, общие концепции программирования, история развития вычислительной техники(1 лекция)</a:t>
            </a:r>
            <a:endParaRPr lang="ru-RU" dirty="0"/>
          </a:p>
          <a:p>
            <a:r>
              <a:rPr lang="ru-RU" dirty="0"/>
              <a:t>2) Общие парадигмы программирования или почему нужно сначала думать, а потом писать(0,5 лекции)</a:t>
            </a:r>
            <a:endParaRPr lang="ru-RU" dirty="0"/>
          </a:p>
          <a:p>
            <a:r>
              <a:rPr lang="ru-RU" dirty="0"/>
              <a:t>3) История развития языков программирования(0,5 лекции)</a:t>
            </a:r>
            <a:endParaRPr lang="ru-RU" dirty="0"/>
          </a:p>
          <a:p>
            <a:r>
              <a:rPr lang="ru-RU" dirty="0"/>
              <a:t>4) </a:t>
            </a:r>
            <a:r>
              <a:rPr lang="ru-RU" dirty="0" err="1"/>
              <a:t>Python</a:t>
            </a:r>
            <a:r>
              <a:rPr lang="ru-RU" dirty="0"/>
              <a:t> - первое знакомство с языком. Выполнение программ интерпретатором и пользователем Выполнение программ</a:t>
            </a:r>
            <a:endParaRPr lang="ru-RU" dirty="0"/>
          </a:p>
          <a:p>
            <a:r>
              <a:rPr lang="ru-RU" dirty="0"/>
              <a:t>5) Типы и операции (3 лекции)</a:t>
            </a:r>
            <a:endParaRPr lang="ru-RU" dirty="0"/>
          </a:p>
          <a:p>
            <a:r>
              <a:rPr lang="ru-RU" dirty="0"/>
              <a:t>6) Синтаксис операторов в  </a:t>
            </a:r>
            <a:r>
              <a:rPr lang="ru-RU" dirty="0" err="1"/>
              <a:t>Python</a:t>
            </a:r>
            <a:r>
              <a:rPr lang="ru-RU" dirty="0"/>
              <a:t> (2 лекции)</a:t>
            </a:r>
            <a:endParaRPr lang="ru-RU" dirty="0"/>
          </a:p>
          <a:p>
            <a:r>
              <a:rPr lang="ru-RU" dirty="0"/>
              <a:t>7) Функции в </a:t>
            </a:r>
            <a:r>
              <a:rPr lang="ru-RU" dirty="0" err="1"/>
              <a:t>Python</a:t>
            </a:r>
            <a:r>
              <a:rPr lang="ru-RU" dirty="0"/>
              <a:t>, процедурное программирование (1 лекция)</a:t>
            </a:r>
            <a:endParaRPr lang="ru-RU" dirty="0"/>
          </a:p>
          <a:p>
            <a:r>
              <a:rPr lang="ru-RU" dirty="0"/>
              <a:t>8) Генераторы (1 лекция)</a:t>
            </a:r>
            <a:endParaRPr lang="ru-RU" dirty="0"/>
          </a:p>
          <a:p>
            <a:r>
              <a:rPr lang="ru-RU" dirty="0"/>
              <a:t>9) Модули и пакеты модулей (2 лекции)</a:t>
            </a:r>
            <a:endParaRPr lang="ru-RU" dirty="0"/>
          </a:p>
          <a:p>
            <a:r>
              <a:rPr lang="ru-RU" dirty="0"/>
              <a:t>10) Объектно-ориентированное программирование в </a:t>
            </a:r>
            <a:r>
              <a:rPr lang="ru-RU" dirty="0" err="1"/>
              <a:t>Python</a:t>
            </a:r>
            <a:r>
              <a:rPr lang="ru-RU" dirty="0"/>
              <a:t>(3 лекции)</a:t>
            </a:r>
            <a:endParaRPr lang="ru-RU" dirty="0"/>
          </a:p>
          <a:p>
            <a:r>
              <a:rPr lang="ru-RU" dirty="0"/>
              <a:t>Практика: </a:t>
            </a:r>
            <a:endParaRPr lang="ru-RU" dirty="0"/>
          </a:p>
          <a:p>
            <a:r>
              <a:rPr lang="ru-RU" dirty="0"/>
              <a:t>Лабораторные работы</a:t>
            </a:r>
            <a:endParaRPr lang="ru-RU" dirty="0"/>
          </a:p>
          <a:p>
            <a:r>
              <a:rPr lang="ru-RU" dirty="0"/>
              <a:t>1) типы и операции - 2  часа</a:t>
            </a:r>
            <a:endParaRPr lang="ru-RU" dirty="0"/>
          </a:p>
          <a:p>
            <a:r>
              <a:rPr lang="ru-RU" dirty="0"/>
              <a:t>2) Процедурное программирование - 2 часа</a:t>
            </a:r>
            <a:endParaRPr lang="ru-RU" dirty="0"/>
          </a:p>
          <a:p>
            <a:r>
              <a:rPr lang="ru-RU" dirty="0"/>
              <a:t>3) Генераторы - 4 часа</a:t>
            </a:r>
            <a:endParaRPr lang="ru-RU" dirty="0"/>
          </a:p>
          <a:p>
            <a:r>
              <a:rPr lang="ru-RU" dirty="0"/>
              <a:t>4) Модули и пакеты - 2 часа</a:t>
            </a:r>
            <a:endParaRPr lang="ru-RU" dirty="0"/>
          </a:p>
          <a:p>
            <a:r>
              <a:rPr lang="ru-RU" dirty="0"/>
              <a:t>5) ООП - 6 часов</a:t>
            </a:r>
            <a:endParaRPr lang="ru-RU" dirty="0"/>
          </a:p>
          <a:p>
            <a:r>
              <a:rPr lang="ru-RU" dirty="0"/>
              <a:t>2-й семестр </a:t>
            </a:r>
            <a:endParaRPr lang="ru-RU" dirty="0"/>
          </a:p>
          <a:p>
            <a:r>
              <a:rPr lang="ru-RU" dirty="0"/>
              <a:t>Тематика: углубленное изучение языков программирования, начало работы с системным инструментарием и основными библиотеками машинного обучения и компьютерного зрения </a:t>
            </a:r>
            <a:endParaRPr lang="ru-RU" dirty="0"/>
          </a:p>
          <a:p>
            <a:r>
              <a:rPr lang="ru-RU" dirty="0"/>
              <a:t>30+ часов(теория+ практика)  </a:t>
            </a:r>
            <a:endParaRPr lang="ru-RU" dirty="0"/>
          </a:p>
          <a:p>
            <a:r>
              <a:rPr lang="ru-RU" dirty="0"/>
              <a:t>3-й семестр </a:t>
            </a:r>
            <a:endParaRPr lang="ru-RU" dirty="0"/>
          </a:p>
          <a:p>
            <a:r>
              <a:rPr lang="ru-RU" dirty="0"/>
              <a:t>Разделение на выбор - чистый </a:t>
            </a:r>
            <a:r>
              <a:rPr lang="ru-RU" dirty="0" err="1"/>
              <a:t>data</a:t>
            </a:r>
            <a:r>
              <a:rPr lang="ru-RU" dirty="0"/>
              <a:t> </a:t>
            </a:r>
            <a:r>
              <a:rPr lang="ru-RU" dirty="0" err="1"/>
              <a:t>sciense</a:t>
            </a:r>
            <a:r>
              <a:rPr lang="ru-RU" dirty="0"/>
              <a:t> или </a:t>
            </a:r>
            <a:r>
              <a:rPr lang="ru-RU" dirty="0" err="1"/>
              <a:t>system</a:t>
            </a:r>
            <a:r>
              <a:rPr lang="ru-RU" dirty="0"/>
              <a:t> </a:t>
            </a:r>
            <a:r>
              <a:rPr lang="ru-RU" dirty="0" err="1"/>
              <a:t>development</a:t>
            </a:r>
            <a:r>
              <a:rPr lang="ru-RU" dirty="0"/>
              <a:t>.  </a:t>
            </a:r>
            <a:endParaRPr lang="ru-RU" dirty="0"/>
          </a:p>
          <a:p>
            <a:r>
              <a:rPr lang="ru-RU" dirty="0" err="1"/>
              <a:t>data</a:t>
            </a:r>
            <a:r>
              <a:rPr lang="ru-RU" dirty="0"/>
              <a:t> </a:t>
            </a:r>
            <a:r>
              <a:rPr lang="ru-RU" dirty="0" err="1"/>
              <a:t>sciense</a:t>
            </a:r>
            <a:r>
              <a:rPr lang="ru-RU" dirty="0"/>
              <a:t> - углубленное изучение </a:t>
            </a:r>
            <a:r>
              <a:rPr lang="ru-RU" dirty="0" err="1"/>
              <a:t>deep</a:t>
            </a:r>
            <a:r>
              <a:rPr lang="ru-RU" dirty="0"/>
              <a:t> </a:t>
            </a:r>
            <a:r>
              <a:rPr lang="ru-RU" dirty="0" err="1"/>
              <a:t>learning</a:t>
            </a:r>
            <a:r>
              <a:rPr lang="ru-RU" dirty="0"/>
              <a:t> и сопутствующего математического аппарата, анализа производительности сетей, </a:t>
            </a:r>
            <a:r>
              <a:rPr lang="ru-RU" dirty="0" err="1"/>
              <a:t>опитмизации</a:t>
            </a:r>
            <a:r>
              <a:rPr lang="ru-RU" dirty="0"/>
              <a:t> работы сетей.  </a:t>
            </a:r>
            <a:endParaRPr lang="ru-RU" dirty="0"/>
          </a:p>
          <a:p>
            <a:r>
              <a:rPr lang="ru-RU" dirty="0" err="1"/>
              <a:t>system</a:t>
            </a:r>
            <a:r>
              <a:rPr lang="ru-RU" dirty="0"/>
              <a:t> </a:t>
            </a:r>
            <a:r>
              <a:rPr lang="ru-RU" dirty="0" err="1"/>
              <a:t>development</a:t>
            </a:r>
            <a:r>
              <a:rPr lang="ru-RU" dirty="0"/>
              <a:t> - разработка и развертывание ПО с использованием компонентов использующих инструментарий глубокого обучения. Знакомство с системными компонентами, понятием виртуализации, сервисной инфраструктуры. </a:t>
            </a:r>
            <a:endParaRPr lang="ru-RU" dirty="0"/>
          </a:p>
          <a:p>
            <a:r>
              <a:rPr lang="ru-RU" dirty="0"/>
              <a:t>4-й семестр  </a:t>
            </a:r>
            <a:endParaRPr lang="ru-RU" dirty="0"/>
          </a:p>
          <a:p>
            <a:r>
              <a:rPr lang="ru-RU" dirty="0"/>
              <a:t>Изучение встраиваемых систем в связке с </a:t>
            </a:r>
            <a:r>
              <a:rPr lang="ru-RU" dirty="0" err="1"/>
              <a:t>DLи</a:t>
            </a:r>
            <a:r>
              <a:rPr lang="ru-RU" dirty="0"/>
              <a:t> CV - (платформы </a:t>
            </a:r>
            <a:r>
              <a:rPr lang="ru-RU" dirty="0" err="1"/>
              <a:t>jetson</a:t>
            </a:r>
            <a:r>
              <a:rPr lang="ru-RU" dirty="0"/>
              <a:t> и т.д.)</a:t>
            </a:r>
            <a:endParaRPr lang="ru-RU" dirty="0"/>
          </a:p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D861DE-9820-A34E-9D6F-B0874821B491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Программа обучения:</a:t>
            </a:r>
            <a:endParaRPr lang="ru-RU" dirty="0"/>
          </a:p>
          <a:p>
            <a:r>
              <a:rPr lang="ru-RU" dirty="0"/>
              <a:t>1 семестр</a:t>
            </a:r>
            <a:endParaRPr lang="ru-RU" dirty="0"/>
          </a:p>
          <a:p>
            <a:r>
              <a:rPr lang="ru-RU" dirty="0"/>
              <a:t>Теория: </a:t>
            </a:r>
            <a:endParaRPr lang="ru-RU" dirty="0"/>
          </a:p>
          <a:p>
            <a:r>
              <a:rPr lang="ru-RU" dirty="0"/>
              <a:t>1) Программирование, общие концепции программирования, история развития вычислительной техники(1 лекция)</a:t>
            </a:r>
            <a:endParaRPr lang="ru-RU" dirty="0"/>
          </a:p>
          <a:p>
            <a:r>
              <a:rPr lang="ru-RU" dirty="0"/>
              <a:t>2) Общие парадигмы программирования или почему нужно сначала думать, а потом писать(0,5 лекции)</a:t>
            </a:r>
            <a:endParaRPr lang="ru-RU" dirty="0"/>
          </a:p>
          <a:p>
            <a:r>
              <a:rPr lang="ru-RU" dirty="0"/>
              <a:t>3) История развития языков программирования(0,5 лекции)</a:t>
            </a:r>
            <a:endParaRPr lang="ru-RU" dirty="0"/>
          </a:p>
          <a:p>
            <a:r>
              <a:rPr lang="ru-RU" dirty="0"/>
              <a:t>4) </a:t>
            </a:r>
            <a:r>
              <a:rPr lang="ru-RU" dirty="0" err="1"/>
              <a:t>Python</a:t>
            </a:r>
            <a:r>
              <a:rPr lang="ru-RU" dirty="0"/>
              <a:t> - первое знакомство с языком. Выполнение программ интерпретатором и пользователем Выполнение программ</a:t>
            </a:r>
            <a:endParaRPr lang="ru-RU" dirty="0"/>
          </a:p>
          <a:p>
            <a:r>
              <a:rPr lang="ru-RU" dirty="0"/>
              <a:t>5) Типы и операции (3 лекции)</a:t>
            </a:r>
            <a:endParaRPr lang="ru-RU" dirty="0"/>
          </a:p>
          <a:p>
            <a:r>
              <a:rPr lang="ru-RU" dirty="0"/>
              <a:t>6) Синтаксис операторов в  </a:t>
            </a:r>
            <a:r>
              <a:rPr lang="ru-RU" dirty="0" err="1"/>
              <a:t>Python</a:t>
            </a:r>
            <a:r>
              <a:rPr lang="ru-RU" dirty="0"/>
              <a:t> (2 лекции)</a:t>
            </a:r>
            <a:endParaRPr lang="ru-RU" dirty="0"/>
          </a:p>
          <a:p>
            <a:r>
              <a:rPr lang="ru-RU" dirty="0"/>
              <a:t>7) Функции в </a:t>
            </a:r>
            <a:r>
              <a:rPr lang="ru-RU" dirty="0" err="1"/>
              <a:t>Python</a:t>
            </a:r>
            <a:r>
              <a:rPr lang="ru-RU" dirty="0"/>
              <a:t>, процедурное программирование (1 лекция)</a:t>
            </a:r>
            <a:endParaRPr lang="ru-RU" dirty="0"/>
          </a:p>
          <a:p>
            <a:r>
              <a:rPr lang="ru-RU" dirty="0"/>
              <a:t>8) Генераторы (1 лекция)</a:t>
            </a:r>
            <a:endParaRPr lang="ru-RU" dirty="0"/>
          </a:p>
          <a:p>
            <a:r>
              <a:rPr lang="ru-RU" dirty="0"/>
              <a:t>9) Модули и пакеты модулей (2 лекции)</a:t>
            </a:r>
            <a:endParaRPr lang="ru-RU" dirty="0"/>
          </a:p>
          <a:p>
            <a:r>
              <a:rPr lang="ru-RU" dirty="0"/>
              <a:t>10) Объектно-ориентированное программирование в </a:t>
            </a:r>
            <a:r>
              <a:rPr lang="ru-RU" dirty="0" err="1"/>
              <a:t>Python</a:t>
            </a:r>
            <a:r>
              <a:rPr lang="ru-RU" dirty="0"/>
              <a:t>(3 лекции)</a:t>
            </a:r>
            <a:endParaRPr lang="ru-RU" dirty="0"/>
          </a:p>
          <a:p>
            <a:r>
              <a:rPr lang="ru-RU" dirty="0"/>
              <a:t>Практика: </a:t>
            </a:r>
            <a:endParaRPr lang="ru-RU" dirty="0"/>
          </a:p>
          <a:p>
            <a:r>
              <a:rPr lang="ru-RU" dirty="0"/>
              <a:t>Лабораторные работы</a:t>
            </a:r>
            <a:endParaRPr lang="ru-RU" dirty="0"/>
          </a:p>
          <a:p>
            <a:r>
              <a:rPr lang="ru-RU" dirty="0"/>
              <a:t>1) типы и операции - 2  часа</a:t>
            </a:r>
            <a:endParaRPr lang="ru-RU" dirty="0"/>
          </a:p>
          <a:p>
            <a:r>
              <a:rPr lang="ru-RU" dirty="0"/>
              <a:t>2) Процедурное программирование - 2 часа</a:t>
            </a:r>
            <a:endParaRPr lang="ru-RU" dirty="0"/>
          </a:p>
          <a:p>
            <a:r>
              <a:rPr lang="ru-RU" dirty="0"/>
              <a:t>3) Генераторы - 4 часа</a:t>
            </a:r>
            <a:endParaRPr lang="ru-RU" dirty="0"/>
          </a:p>
          <a:p>
            <a:r>
              <a:rPr lang="ru-RU" dirty="0"/>
              <a:t>4) Модули и пакеты - 2 часа</a:t>
            </a:r>
            <a:endParaRPr lang="ru-RU" dirty="0"/>
          </a:p>
          <a:p>
            <a:r>
              <a:rPr lang="ru-RU" dirty="0"/>
              <a:t>5) ООП - 6 часов</a:t>
            </a:r>
            <a:endParaRPr lang="ru-RU" dirty="0"/>
          </a:p>
          <a:p>
            <a:r>
              <a:rPr lang="ru-RU" dirty="0"/>
              <a:t>2-й семестр </a:t>
            </a:r>
            <a:endParaRPr lang="ru-RU" dirty="0"/>
          </a:p>
          <a:p>
            <a:r>
              <a:rPr lang="ru-RU" dirty="0"/>
              <a:t>Тематика: углубленное изучение языков программирования, начало работы с системным инструментарием и основными библиотеками машинного обучения и компьютерного зрения </a:t>
            </a:r>
            <a:endParaRPr lang="ru-RU" dirty="0"/>
          </a:p>
          <a:p>
            <a:r>
              <a:rPr lang="ru-RU" dirty="0"/>
              <a:t>30+ часов(теория+ практика)  </a:t>
            </a:r>
            <a:endParaRPr lang="ru-RU" dirty="0"/>
          </a:p>
          <a:p>
            <a:r>
              <a:rPr lang="ru-RU" dirty="0"/>
              <a:t>3-й семестр </a:t>
            </a:r>
            <a:endParaRPr lang="ru-RU" dirty="0"/>
          </a:p>
          <a:p>
            <a:r>
              <a:rPr lang="ru-RU" dirty="0"/>
              <a:t>Разделение на выбор - чистый </a:t>
            </a:r>
            <a:r>
              <a:rPr lang="ru-RU" dirty="0" err="1"/>
              <a:t>data</a:t>
            </a:r>
            <a:r>
              <a:rPr lang="ru-RU" dirty="0"/>
              <a:t> </a:t>
            </a:r>
            <a:r>
              <a:rPr lang="ru-RU" dirty="0" err="1"/>
              <a:t>sciense</a:t>
            </a:r>
            <a:r>
              <a:rPr lang="ru-RU" dirty="0"/>
              <a:t> или </a:t>
            </a:r>
            <a:r>
              <a:rPr lang="ru-RU" dirty="0" err="1"/>
              <a:t>system</a:t>
            </a:r>
            <a:r>
              <a:rPr lang="ru-RU" dirty="0"/>
              <a:t> </a:t>
            </a:r>
            <a:r>
              <a:rPr lang="ru-RU" dirty="0" err="1"/>
              <a:t>development</a:t>
            </a:r>
            <a:r>
              <a:rPr lang="ru-RU" dirty="0"/>
              <a:t>.  </a:t>
            </a:r>
            <a:endParaRPr lang="ru-RU" dirty="0"/>
          </a:p>
          <a:p>
            <a:r>
              <a:rPr lang="ru-RU" dirty="0" err="1"/>
              <a:t>data</a:t>
            </a:r>
            <a:r>
              <a:rPr lang="ru-RU" dirty="0"/>
              <a:t> </a:t>
            </a:r>
            <a:r>
              <a:rPr lang="ru-RU" dirty="0" err="1"/>
              <a:t>sciense</a:t>
            </a:r>
            <a:r>
              <a:rPr lang="ru-RU" dirty="0"/>
              <a:t> - углубленное изучение </a:t>
            </a:r>
            <a:r>
              <a:rPr lang="ru-RU" dirty="0" err="1"/>
              <a:t>deep</a:t>
            </a:r>
            <a:r>
              <a:rPr lang="ru-RU" dirty="0"/>
              <a:t> </a:t>
            </a:r>
            <a:r>
              <a:rPr lang="ru-RU" dirty="0" err="1"/>
              <a:t>learning</a:t>
            </a:r>
            <a:r>
              <a:rPr lang="ru-RU" dirty="0"/>
              <a:t> и сопутствующего математического аппарата, анализа производительности сетей, </a:t>
            </a:r>
            <a:r>
              <a:rPr lang="ru-RU" dirty="0" err="1"/>
              <a:t>опитмизации</a:t>
            </a:r>
            <a:r>
              <a:rPr lang="ru-RU" dirty="0"/>
              <a:t> работы сетей.  </a:t>
            </a:r>
            <a:endParaRPr lang="ru-RU" dirty="0"/>
          </a:p>
          <a:p>
            <a:r>
              <a:rPr lang="ru-RU" dirty="0" err="1"/>
              <a:t>system</a:t>
            </a:r>
            <a:r>
              <a:rPr lang="ru-RU" dirty="0"/>
              <a:t> </a:t>
            </a:r>
            <a:r>
              <a:rPr lang="ru-RU" dirty="0" err="1"/>
              <a:t>development</a:t>
            </a:r>
            <a:r>
              <a:rPr lang="ru-RU" dirty="0"/>
              <a:t> - разработка и развертывание ПО с использованием компонентов использующих инструментарий глубокого обучения. Знакомство с системными компонентами, понятием виртуализации, сервисной инфраструктуры. </a:t>
            </a:r>
            <a:endParaRPr lang="ru-RU" dirty="0"/>
          </a:p>
          <a:p>
            <a:r>
              <a:rPr lang="ru-RU" dirty="0"/>
              <a:t>4-й семестр  </a:t>
            </a:r>
            <a:endParaRPr lang="ru-RU" dirty="0"/>
          </a:p>
          <a:p>
            <a:r>
              <a:rPr lang="ru-RU" dirty="0"/>
              <a:t>Изучение встраиваемых систем в связке с </a:t>
            </a:r>
            <a:r>
              <a:rPr lang="ru-RU" dirty="0" err="1"/>
              <a:t>DLи</a:t>
            </a:r>
            <a:r>
              <a:rPr lang="ru-RU" dirty="0"/>
              <a:t> CV - (платформы </a:t>
            </a:r>
            <a:r>
              <a:rPr lang="ru-RU" dirty="0" err="1"/>
              <a:t>jetson</a:t>
            </a:r>
            <a:r>
              <a:rPr lang="ru-RU" dirty="0"/>
              <a:t> и т.д.)</a:t>
            </a:r>
            <a:endParaRPr lang="ru-RU" dirty="0"/>
          </a:p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D861DE-9820-A34E-9D6F-B0874821B491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Программа обучения:</a:t>
            </a:r>
            <a:endParaRPr lang="ru-RU" dirty="0"/>
          </a:p>
          <a:p>
            <a:r>
              <a:rPr lang="ru-RU" dirty="0"/>
              <a:t>1 семестр</a:t>
            </a:r>
            <a:endParaRPr lang="ru-RU" dirty="0"/>
          </a:p>
          <a:p>
            <a:r>
              <a:rPr lang="ru-RU" dirty="0"/>
              <a:t>Теория: </a:t>
            </a:r>
            <a:endParaRPr lang="ru-RU" dirty="0"/>
          </a:p>
          <a:p>
            <a:r>
              <a:rPr lang="ru-RU" dirty="0"/>
              <a:t>1) Программирование, общие концепции программирования, история развития вычислительной техники(1 лекция)</a:t>
            </a:r>
            <a:endParaRPr lang="ru-RU" dirty="0"/>
          </a:p>
          <a:p>
            <a:r>
              <a:rPr lang="ru-RU" dirty="0"/>
              <a:t>2) Общие парадигмы программирования или почему нужно сначала думать, а потом писать(0,5 лекции)</a:t>
            </a:r>
            <a:endParaRPr lang="ru-RU" dirty="0"/>
          </a:p>
          <a:p>
            <a:r>
              <a:rPr lang="ru-RU" dirty="0"/>
              <a:t>3) История развития языков программирования(0,5 лекции)</a:t>
            </a:r>
            <a:endParaRPr lang="ru-RU" dirty="0"/>
          </a:p>
          <a:p>
            <a:r>
              <a:rPr lang="ru-RU" dirty="0"/>
              <a:t>4) </a:t>
            </a:r>
            <a:r>
              <a:rPr lang="ru-RU" dirty="0" err="1"/>
              <a:t>Python</a:t>
            </a:r>
            <a:r>
              <a:rPr lang="ru-RU" dirty="0"/>
              <a:t> - первое знакомство с языком. Выполнение программ интерпретатором и пользователем Выполнение программ</a:t>
            </a:r>
            <a:endParaRPr lang="ru-RU" dirty="0"/>
          </a:p>
          <a:p>
            <a:r>
              <a:rPr lang="ru-RU" dirty="0"/>
              <a:t>5) Типы и операции (3 лекции)</a:t>
            </a:r>
            <a:endParaRPr lang="ru-RU" dirty="0"/>
          </a:p>
          <a:p>
            <a:r>
              <a:rPr lang="ru-RU" dirty="0"/>
              <a:t>6) Синтаксис операторов в  </a:t>
            </a:r>
            <a:r>
              <a:rPr lang="ru-RU" dirty="0" err="1"/>
              <a:t>Python</a:t>
            </a:r>
            <a:r>
              <a:rPr lang="ru-RU" dirty="0"/>
              <a:t> (2 лекции)</a:t>
            </a:r>
            <a:endParaRPr lang="ru-RU" dirty="0"/>
          </a:p>
          <a:p>
            <a:r>
              <a:rPr lang="ru-RU" dirty="0"/>
              <a:t>7) Функции в </a:t>
            </a:r>
            <a:r>
              <a:rPr lang="ru-RU" dirty="0" err="1"/>
              <a:t>Python</a:t>
            </a:r>
            <a:r>
              <a:rPr lang="ru-RU" dirty="0"/>
              <a:t>, процедурное программирование (1 лекция)</a:t>
            </a:r>
            <a:endParaRPr lang="ru-RU" dirty="0"/>
          </a:p>
          <a:p>
            <a:r>
              <a:rPr lang="ru-RU" dirty="0"/>
              <a:t>8) Генераторы (1 лекция)</a:t>
            </a:r>
            <a:endParaRPr lang="ru-RU" dirty="0"/>
          </a:p>
          <a:p>
            <a:r>
              <a:rPr lang="ru-RU" dirty="0"/>
              <a:t>9) Модули и пакеты модулей (2 лекции)</a:t>
            </a:r>
            <a:endParaRPr lang="ru-RU" dirty="0"/>
          </a:p>
          <a:p>
            <a:r>
              <a:rPr lang="ru-RU" dirty="0"/>
              <a:t>10) Объектно-ориентированное программирование в </a:t>
            </a:r>
            <a:r>
              <a:rPr lang="ru-RU" dirty="0" err="1"/>
              <a:t>Python</a:t>
            </a:r>
            <a:r>
              <a:rPr lang="ru-RU" dirty="0"/>
              <a:t>(3 лекции)</a:t>
            </a:r>
            <a:endParaRPr lang="ru-RU" dirty="0"/>
          </a:p>
          <a:p>
            <a:r>
              <a:rPr lang="ru-RU" dirty="0"/>
              <a:t>Практика: </a:t>
            </a:r>
            <a:endParaRPr lang="ru-RU" dirty="0"/>
          </a:p>
          <a:p>
            <a:r>
              <a:rPr lang="ru-RU" dirty="0"/>
              <a:t>Лабораторные работы</a:t>
            </a:r>
            <a:endParaRPr lang="ru-RU" dirty="0"/>
          </a:p>
          <a:p>
            <a:r>
              <a:rPr lang="ru-RU" dirty="0"/>
              <a:t>1) типы и операции - 2  часа</a:t>
            </a:r>
            <a:endParaRPr lang="ru-RU" dirty="0"/>
          </a:p>
          <a:p>
            <a:r>
              <a:rPr lang="ru-RU" dirty="0"/>
              <a:t>2) Процедурное программирование - 2 часа</a:t>
            </a:r>
            <a:endParaRPr lang="ru-RU" dirty="0"/>
          </a:p>
          <a:p>
            <a:r>
              <a:rPr lang="ru-RU" dirty="0"/>
              <a:t>3) Генераторы - 4 часа</a:t>
            </a:r>
            <a:endParaRPr lang="ru-RU" dirty="0"/>
          </a:p>
          <a:p>
            <a:r>
              <a:rPr lang="ru-RU" dirty="0"/>
              <a:t>4) Модули и пакеты - 2 часа</a:t>
            </a:r>
            <a:endParaRPr lang="ru-RU" dirty="0"/>
          </a:p>
          <a:p>
            <a:r>
              <a:rPr lang="ru-RU" dirty="0"/>
              <a:t>5) ООП - 6 часов</a:t>
            </a:r>
            <a:endParaRPr lang="ru-RU" dirty="0"/>
          </a:p>
          <a:p>
            <a:r>
              <a:rPr lang="ru-RU" dirty="0"/>
              <a:t>2-й семестр </a:t>
            </a:r>
            <a:endParaRPr lang="ru-RU" dirty="0"/>
          </a:p>
          <a:p>
            <a:r>
              <a:rPr lang="ru-RU" dirty="0"/>
              <a:t>Тематика: углубленное изучение языков программирования, начало работы с системным инструментарием и основными библиотеками машинного обучения и компьютерного зрения </a:t>
            </a:r>
            <a:endParaRPr lang="ru-RU" dirty="0"/>
          </a:p>
          <a:p>
            <a:r>
              <a:rPr lang="ru-RU" dirty="0"/>
              <a:t>30+ часов(теория+ практика)  </a:t>
            </a:r>
            <a:endParaRPr lang="ru-RU" dirty="0"/>
          </a:p>
          <a:p>
            <a:r>
              <a:rPr lang="ru-RU" dirty="0"/>
              <a:t>3-й семестр </a:t>
            </a:r>
            <a:endParaRPr lang="ru-RU" dirty="0"/>
          </a:p>
          <a:p>
            <a:r>
              <a:rPr lang="ru-RU" dirty="0"/>
              <a:t>Разделение на выбор - чистый </a:t>
            </a:r>
            <a:r>
              <a:rPr lang="ru-RU" dirty="0" err="1"/>
              <a:t>data</a:t>
            </a:r>
            <a:r>
              <a:rPr lang="ru-RU" dirty="0"/>
              <a:t> </a:t>
            </a:r>
            <a:r>
              <a:rPr lang="ru-RU" dirty="0" err="1"/>
              <a:t>sciense</a:t>
            </a:r>
            <a:r>
              <a:rPr lang="ru-RU" dirty="0"/>
              <a:t> или </a:t>
            </a:r>
            <a:r>
              <a:rPr lang="ru-RU" dirty="0" err="1"/>
              <a:t>system</a:t>
            </a:r>
            <a:r>
              <a:rPr lang="ru-RU" dirty="0"/>
              <a:t> </a:t>
            </a:r>
            <a:r>
              <a:rPr lang="ru-RU" dirty="0" err="1"/>
              <a:t>development</a:t>
            </a:r>
            <a:r>
              <a:rPr lang="ru-RU" dirty="0"/>
              <a:t>.  </a:t>
            </a:r>
            <a:endParaRPr lang="ru-RU" dirty="0"/>
          </a:p>
          <a:p>
            <a:r>
              <a:rPr lang="ru-RU" dirty="0" err="1"/>
              <a:t>data</a:t>
            </a:r>
            <a:r>
              <a:rPr lang="ru-RU" dirty="0"/>
              <a:t> </a:t>
            </a:r>
            <a:r>
              <a:rPr lang="ru-RU" dirty="0" err="1"/>
              <a:t>sciense</a:t>
            </a:r>
            <a:r>
              <a:rPr lang="ru-RU" dirty="0"/>
              <a:t> - углубленное изучение </a:t>
            </a:r>
            <a:r>
              <a:rPr lang="ru-RU" dirty="0" err="1"/>
              <a:t>deep</a:t>
            </a:r>
            <a:r>
              <a:rPr lang="ru-RU" dirty="0"/>
              <a:t> </a:t>
            </a:r>
            <a:r>
              <a:rPr lang="ru-RU" dirty="0" err="1"/>
              <a:t>learning</a:t>
            </a:r>
            <a:r>
              <a:rPr lang="ru-RU" dirty="0"/>
              <a:t> и сопутствующего математического аппарата, анализа производительности сетей, </a:t>
            </a:r>
            <a:r>
              <a:rPr lang="ru-RU" dirty="0" err="1"/>
              <a:t>опитмизации</a:t>
            </a:r>
            <a:r>
              <a:rPr lang="ru-RU" dirty="0"/>
              <a:t> работы сетей.  </a:t>
            </a:r>
            <a:endParaRPr lang="ru-RU" dirty="0"/>
          </a:p>
          <a:p>
            <a:r>
              <a:rPr lang="ru-RU" dirty="0" err="1"/>
              <a:t>system</a:t>
            </a:r>
            <a:r>
              <a:rPr lang="ru-RU" dirty="0"/>
              <a:t> </a:t>
            </a:r>
            <a:r>
              <a:rPr lang="ru-RU" dirty="0" err="1"/>
              <a:t>development</a:t>
            </a:r>
            <a:r>
              <a:rPr lang="ru-RU" dirty="0"/>
              <a:t> - разработка и развертывание ПО с использованием компонентов использующих инструментарий глубокого обучения. Знакомство с системными компонентами, понятием виртуализации, сервисной инфраструктуры. </a:t>
            </a:r>
            <a:endParaRPr lang="ru-RU" dirty="0"/>
          </a:p>
          <a:p>
            <a:r>
              <a:rPr lang="ru-RU" dirty="0"/>
              <a:t>4-й семестр  </a:t>
            </a:r>
            <a:endParaRPr lang="ru-RU" dirty="0"/>
          </a:p>
          <a:p>
            <a:r>
              <a:rPr lang="ru-RU" dirty="0"/>
              <a:t>Изучение встраиваемых систем в связке с </a:t>
            </a:r>
            <a:r>
              <a:rPr lang="ru-RU" dirty="0" err="1"/>
              <a:t>DLи</a:t>
            </a:r>
            <a:r>
              <a:rPr lang="ru-RU" dirty="0"/>
              <a:t> CV - (платформы </a:t>
            </a:r>
            <a:r>
              <a:rPr lang="ru-RU" dirty="0" err="1"/>
              <a:t>jetson</a:t>
            </a:r>
            <a:r>
              <a:rPr lang="ru-RU" dirty="0"/>
              <a:t> и т.д.)</a:t>
            </a:r>
            <a:endParaRPr lang="ru-RU" dirty="0"/>
          </a:p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D861DE-9820-A34E-9D6F-B0874821B491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Программа обучения:</a:t>
            </a:r>
            <a:endParaRPr lang="ru-RU" dirty="0"/>
          </a:p>
          <a:p>
            <a:r>
              <a:rPr lang="ru-RU" dirty="0"/>
              <a:t>1 семестр</a:t>
            </a:r>
            <a:endParaRPr lang="ru-RU" dirty="0"/>
          </a:p>
          <a:p>
            <a:r>
              <a:rPr lang="ru-RU" dirty="0"/>
              <a:t>Теория: </a:t>
            </a:r>
            <a:endParaRPr lang="ru-RU" dirty="0"/>
          </a:p>
          <a:p>
            <a:r>
              <a:rPr lang="ru-RU" dirty="0"/>
              <a:t>1) Программирование, общие концепции программирования, история развития вычислительной техники(1 лекция)</a:t>
            </a:r>
            <a:endParaRPr lang="ru-RU" dirty="0"/>
          </a:p>
          <a:p>
            <a:r>
              <a:rPr lang="ru-RU" dirty="0"/>
              <a:t>2) Общие парадигмы программирования или почему нужно сначала думать, а потом писать(0,5 лекции)</a:t>
            </a:r>
            <a:endParaRPr lang="ru-RU" dirty="0"/>
          </a:p>
          <a:p>
            <a:r>
              <a:rPr lang="ru-RU" dirty="0"/>
              <a:t>3) История развития языков программирования(0,5 лекции)</a:t>
            </a:r>
            <a:endParaRPr lang="ru-RU" dirty="0"/>
          </a:p>
          <a:p>
            <a:r>
              <a:rPr lang="ru-RU" dirty="0"/>
              <a:t>4) </a:t>
            </a:r>
            <a:r>
              <a:rPr lang="ru-RU" dirty="0" err="1"/>
              <a:t>Python</a:t>
            </a:r>
            <a:r>
              <a:rPr lang="ru-RU" dirty="0"/>
              <a:t> - первое знакомство с языком. Выполнение программ интерпретатором и пользователем Выполнение программ</a:t>
            </a:r>
            <a:endParaRPr lang="ru-RU" dirty="0"/>
          </a:p>
          <a:p>
            <a:r>
              <a:rPr lang="ru-RU" dirty="0"/>
              <a:t>5) Типы и операции (3 лекции)</a:t>
            </a:r>
            <a:endParaRPr lang="ru-RU" dirty="0"/>
          </a:p>
          <a:p>
            <a:r>
              <a:rPr lang="ru-RU" dirty="0"/>
              <a:t>6) Синтаксис операторов в  </a:t>
            </a:r>
            <a:r>
              <a:rPr lang="ru-RU" dirty="0" err="1"/>
              <a:t>Python</a:t>
            </a:r>
            <a:r>
              <a:rPr lang="ru-RU" dirty="0"/>
              <a:t> (2 лекции)</a:t>
            </a:r>
            <a:endParaRPr lang="ru-RU" dirty="0"/>
          </a:p>
          <a:p>
            <a:r>
              <a:rPr lang="ru-RU" dirty="0"/>
              <a:t>7) Функции в </a:t>
            </a:r>
            <a:r>
              <a:rPr lang="ru-RU" dirty="0" err="1"/>
              <a:t>Python</a:t>
            </a:r>
            <a:r>
              <a:rPr lang="ru-RU" dirty="0"/>
              <a:t>, процедурное программирование (1 лекция)</a:t>
            </a:r>
            <a:endParaRPr lang="ru-RU" dirty="0"/>
          </a:p>
          <a:p>
            <a:r>
              <a:rPr lang="ru-RU" dirty="0"/>
              <a:t>8) Генераторы (1 лекция)</a:t>
            </a:r>
            <a:endParaRPr lang="ru-RU" dirty="0"/>
          </a:p>
          <a:p>
            <a:r>
              <a:rPr lang="ru-RU" dirty="0"/>
              <a:t>9) Модули и пакеты модулей (2 лекции)</a:t>
            </a:r>
            <a:endParaRPr lang="ru-RU" dirty="0"/>
          </a:p>
          <a:p>
            <a:r>
              <a:rPr lang="ru-RU" dirty="0"/>
              <a:t>10) Объектно-ориентированное программирование в </a:t>
            </a:r>
            <a:r>
              <a:rPr lang="ru-RU" dirty="0" err="1"/>
              <a:t>Python</a:t>
            </a:r>
            <a:r>
              <a:rPr lang="ru-RU" dirty="0"/>
              <a:t>(3 лекции)</a:t>
            </a:r>
            <a:endParaRPr lang="ru-RU" dirty="0"/>
          </a:p>
          <a:p>
            <a:r>
              <a:rPr lang="ru-RU" dirty="0"/>
              <a:t>Практика: </a:t>
            </a:r>
            <a:endParaRPr lang="ru-RU" dirty="0"/>
          </a:p>
          <a:p>
            <a:r>
              <a:rPr lang="ru-RU" dirty="0"/>
              <a:t>Лабораторные работы</a:t>
            </a:r>
            <a:endParaRPr lang="ru-RU" dirty="0"/>
          </a:p>
          <a:p>
            <a:r>
              <a:rPr lang="ru-RU" dirty="0"/>
              <a:t>1) типы и операции - 2  часа</a:t>
            </a:r>
            <a:endParaRPr lang="ru-RU" dirty="0"/>
          </a:p>
          <a:p>
            <a:r>
              <a:rPr lang="ru-RU" dirty="0"/>
              <a:t>2) Процедурное программирование - 2 часа</a:t>
            </a:r>
            <a:endParaRPr lang="ru-RU" dirty="0"/>
          </a:p>
          <a:p>
            <a:r>
              <a:rPr lang="ru-RU" dirty="0"/>
              <a:t>3) Генераторы - 4 часа</a:t>
            </a:r>
            <a:endParaRPr lang="ru-RU" dirty="0"/>
          </a:p>
          <a:p>
            <a:r>
              <a:rPr lang="ru-RU" dirty="0"/>
              <a:t>4) Модули и пакеты - 2 часа</a:t>
            </a:r>
            <a:endParaRPr lang="ru-RU" dirty="0"/>
          </a:p>
          <a:p>
            <a:r>
              <a:rPr lang="ru-RU" dirty="0"/>
              <a:t>5) ООП - 6 часов</a:t>
            </a:r>
            <a:endParaRPr lang="ru-RU" dirty="0"/>
          </a:p>
          <a:p>
            <a:r>
              <a:rPr lang="ru-RU" dirty="0"/>
              <a:t>2-й семестр </a:t>
            </a:r>
            <a:endParaRPr lang="ru-RU" dirty="0"/>
          </a:p>
          <a:p>
            <a:r>
              <a:rPr lang="ru-RU" dirty="0"/>
              <a:t>Тематика: углубленное изучение языков программирования, начало работы с системным инструментарием и основными библиотеками машинного обучения и компьютерного зрения </a:t>
            </a:r>
            <a:endParaRPr lang="ru-RU" dirty="0"/>
          </a:p>
          <a:p>
            <a:r>
              <a:rPr lang="ru-RU" dirty="0"/>
              <a:t>30+ часов(теория+ практика)  </a:t>
            </a:r>
            <a:endParaRPr lang="ru-RU" dirty="0"/>
          </a:p>
          <a:p>
            <a:r>
              <a:rPr lang="ru-RU" dirty="0"/>
              <a:t>3-й семестр </a:t>
            </a:r>
            <a:endParaRPr lang="ru-RU" dirty="0"/>
          </a:p>
          <a:p>
            <a:r>
              <a:rPr lang="ru-RU" dirty="0"/>
              <a:t>Разделение на выбор - чистый </a:t>
            </a:r>
            <a:r>
              <a:rPr lang="ru-RU" dirty="0" err="1"/>
              <a:t>data</a:t>
            </a:r>
            <a:r>
              <a:rPr lang="ru-RU" dirty="0"/>
              <a:t> </a:t>
            </a:r>
            <a:r>
              <a:rPr lang="ru-RU" dirty="0" err="1"/>
              <a:t>sciense</a:t>
            </a:r>
            <a:r>
              <a:rPr lang="ru-RU" dirty="0"/>
              <a:t> или </a:t>
            </a:r>
            <a:r>
              <a:rPr lang="ru-RU" dirty="0" err="1"/>
              <a:t>system</a:t>
            </a:r>
            <a:r>
              <a:rPr lang="ru-RU" dirty="0"/>
              <a:t> </a:t>
            </a:r>
            <a:r>
              <a:rPr lang="ru-RU" dirty="0" err="1"/>
              <a:t>development</a:t>
            </a:r>
            <a:r>
              <a:rPr lang="ru-RU" dirty="0"/>
              <a:t>.  </a:t>
            </a:r>
            <a:endParaRPr lang="ru-RU" dirty="0"/>
          </a:p>
          <a:p>
            <a:r>
              <a:rPr lang="ru-RU" dirty="0" err="1"/>
              <a:t>data</a:t>
            </a:r>
            <a:r>
              <a:rPr lang="ru-RU" dirty="0"/>
              <a:t> </a:t>
            </a:r>
            <a:r>
              <a:rPr lang="ru-RU" dirty="0" err="1"/>
              <a:t>sciense</a:t>
            </a:r>
            <a:r>
              <a:rPr lang="ru-RU" dirty="0"/>
              <a:t> - углубленное изучение </a:t>
            </a:r>
            <a:r>
              <a:rPr lang="ru-RU" dirty="0" err="1"/>
              <a:t>deep</a:t>
            </a:r>
            <a:r>
              <a:rPr lang="ru-RU" dirty="0"/>
              <a:t> </a:t>
            </a:r>
            <a:r>
              <a:rPr lang="ru-RU" dirty="0" err="1"/>
              <a:t>learning</a:t>
            </a:r>
            <a:r>
              <a:rPr lang="ru-RU" dirty="0"/>
              <a:t> и сопутствующего математического аппарата, анализа производительности сетей, </a:t>
            </a:r>
            <a:r>
              <a:rPr lang="ru-RU" dirty="0" err="1"/>
              <a:t>опитмизации</a:t>
            </a:r>
            <a:r>
              <a:rPr lang="ru-RU" dirty="0"/>
              <a:t> работы сетей.  </a:t>
            </a:r>
            <a:endParaRPr lang="ru-RU" dirty="0"/>
          </a:p>
          <a:p>
            <a:r>
              <a:rPr lang="ru-RU" dirty="0" err="1"/>
              <a:t>system</a:t>
            </a:r>
            <a:r>
              <a:rPr lang="ru-RU" dirty="0"/>
              <a:t> </a:t>
            </a:r>
            <a:r>
              <a:rPr lang="ru-RU" dirty="0" err="1"/>
              <a:t>development</a:t>
            </a:r>
            <a:r>
              <a:rPr lang="ru-RU" dirty="0"/>
              <a:t> - разработка и развертывание ПО с использованием компонентов использующих инструментарий глубокого обучения. Знакомство с системными компонентами, понятием виртуализации, сервисной инфраструктуры. </a:t>
            </a:r>
            <a:endParaRPr lang="ru-RU" dirty="0"/>
          </a:p>
          <a:p>
            <a:r>
              <a:rPr lang="ru-RU" dirty="0"/>
              <a:t>4-й семестр  </a:t>
            </a:r>
            <a:endParaRPr lang="ru-RU" dirty="0"/>
          </a:p>
          <a:p>
            <a:r>
              <a:rPr lang="ru-RU" dirty="0"/>
              <a:t>Изучение встраиваемых систем в связке с </a:t>
            </a:r>
            <a:r>
              <a:rPr lang="ru-RU" dirty="0" err="1"/>
              <a:t>DLи</a:t>
            </a:r>
            <a:r>
              <a:rPr lang="ru-RU" dirty="0"/>
              <a:t> CV - (платформы </a:t>
            </a:r>
            <a:r>
              <a:rPr lang="ru-RU" dirty="0" err="1"/>
              <a:t>jetson</a:t>
            </a:r>
            <a:r>
              <a:rPr lang="ru-RU" dirty="0"/>
              <a:t> и т.д.)</a:t>
            </a:r>
            <a:endParaRPr lang="ru-RU" dirty="0"/>
          </a:p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D861DE-9820-A34E-9D6F-B0874821B491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Программа обучения:</a:t>
            </a:r>
            <a:endParaRPr lang="ru-RU" dirty="0"/>
          </a:p>
          <a:p>
            <a:r>
              <a:rPr lang="ru-RU" dirty="0"/>
              <a:t>1 семестр</a:t>
            </a:r>
            <a:endParaRPr lang="ru-RU" dirty="0"/>
          </a:p>
          <a:p>
            <a:r>
              <a:rPr lang="ru-RU" dirty="0"/>
              <a:t>Теория: </a:t>
            </a:r>
            <a:endParaRPr lang="ru-RU" dirty="0"/>
          </a:p>
          <a:p>
            <a:r>
              <a:rPr lang="ru-RU" dirty="0"/>
              <a:t>1) Программирование, общие концепции программирования, история развития вычислительной техники(1 лекция)</a:t>
            </a:r>
            <a:endParaRPr lang="ru-RU" dirty="0"/>
          </a:p>
          <a:p>
            <a:r>
              <a:rPr lang="ru-RU" dirty="0"/>
              <a:t>2) Общие парадигмы программирования или почему нужно сначала думать, а потом писать(0,5 лекции)</a:t>
            </a:r>
            <a:endParaRPr lang="ru-RU" dirty="0"/>
          </a:p>
          <a:p>
            <a:r>
              <a:rPr lang="ru-RU" dirty="0"/>
              <a:t>3) История развития языков программирования(0,5 лекции)</a:t>
            </a:r>
            <a:endParaRPr lang="ru-RU" dirty="0"/>
          </a:p>
          <a:p>
            <a:r>
              <a:rPr lang="ru-RU" dirty="0"/>
              <a:t>4) </a:t>
            </a:r>
            <a:r>
              <a:rPr lang="ru-RU" dirty="0" err="1"/>
              <a:t>Python</a:t>
            </a:r>
            <a:r>
              <a:rPr lang="ru-RU" dirty="0"/>
              <a:t> - первое знакомство с языком. Выполнение программ интерпретатором и пользователем Выполнение программ</a:t>
            </a:r>
            <a:endParaRPr lang="ru-RU" dirty="0"/>
          </a:p>
          <a:p>
            <a:r>
              <a:rPr lang="ru-RU" dirty="0"/>
              <a:t>5) Типы и операции (3 лекции)</a:t>
            </a:r>
            <a:endParaRPr lang="ru-RU" dirty="0"/>
          </a:p>
          <a:p>
            <a:r>
              <a:rPr lang="ru-RU" dirty="0"/>
              <a:t>6) Синтаксис операторов в  </a:t>
            </a:r>
            <a:r>
              <a:rPr lang="ru-RU" dirty="0" err="1"/>
              <a:t>Python</a:t>
            </a:r>
            <a:r>
              <a:rPr lang="ru-RU" dirty="0"/>
              <a:t> (2 лекции)</a:t>
            </a:r>
            <a:endParaRPr lang="ru-RU" dirty="0"/>
          </a:p>
          <a:p>
            <a:r>
              <a:rPr lang="ru-RU" dirty="0"/>
              <a:t>7) Функции в </a:t>
            </a:r>
            <a:r>
              <a:rPr lang="ru-RU" dirty="0" err="1"/>
              <a:t>Python</a:t>
            </a:r>
            <a:r>
              <a:rPr lang="ru-RU" dirty="0"/>
              <a:t>, процедурное программирование (1 лекция)</a:t>
            </a:r>
            <a:endParaRPr lang="ru-RU" dirty="0"/>
          </a:p>
          <a:p>
            <a:r>
              <a:rPr lang="ru-RU" dirty="0"/>
              <a:t>8) Генераторы (1 лекция)</a:t>
            </a:r>
            <a:endParaRPr lang="ru-RU" dirty="0"/>
          </a:p>
          <a:p>
            <a:r>
              <a:rPr lang="ru-RU" dirty="0"/>
              <a:t>9) Модули и пакеты модулей (2 лекции)</a:t>
            </a:r>
            <a:endParaRPr lang="ru-RU" dirty="0"/>
          </a:p>
          <a:p>
            <a:r>
              <a:rPr lang="ru-RU" dirty="0"/>
              <a:t>10) Объектно-ориентированное программирование в </a:t>
            </a:r>
            <a:r>
              <a:rPr lang="ru-RU" dirty="0" err="1"/>
              <a:t>Python</a:t>
            </a:r>
            <a:r>
              <a:rPr lang="ru-RU" dirty="0"/>
              <a:t>(3 лекции)</a:t>
            </a:r>
            <a:endParaRPr lang="ru-RU" dirty="0"/>
          </a:p>
          <a:p>
            <a:r>
              <a:rPr lang="ru-RU" dirty="0"/>
              <a:t>Практика: </a:t>
            </a:r>
            <a:endParaRPr lang="ru-RU" dirty="0"/>
          </a:p>
          <a:p>
            <a:r>
              <a:rPr lang="ru-RU" dirty="0"/>
              <a:t>Лабораторные работы</a:t>
            </a:r>
            <a:endParaRPr lang="ru-RU" dirty="0"/>
          </a:p>
          <a:p>
            <a:r>
              <a:rPr lang="ru-RU" dirty="0"/>
              <a:t>1) типы и операции - 2  часа</a:t>
            </a:r>
            <a:endParaRPr lang="ru-RU" dirty="0"/>
          </a:p>
          <a:p>
            <a:r>
              <a:rPr lang="ru-RU" dirty="0"/>
              <a:t>2) Процедурное программирование - 2 часа</a:t>
            </a:r>
            <a:endParaRPr lang="ru-RU" dirty="0"/>
          </a:p>
          <a:p>
            <a:r>
              <a:rPr lang="ru-RU" dirty="0"/>
              <a:t>3) Генераторы - 4 часа</a:t>
            </a:r>
            <a:endParaRPr lang="ru-RU" dirty="0"/>
          </a:p>
          <a:p>
            <a:r>
              <a:rPr lang="ru-RU" dirty="0"/>
              <a:t>4) Модули и пакеты - 2 часа</a:t>
            </a:r>
            <a:endParaRPr lang="ru-RU" dirty="0"/>
          </a:p>
          <a:p>
            <a:r>
              <a:rPr lang="ru-RU" dirty="0"/>
              <a:t>5) ООП - 6 часов</a:t>
            </a:r>
            <a:endParaRPr lang="ru-RU" dirty="0"/>
          </a:p>
          <a:p>
            <a:r>
              <a:rPr lang="ru-RU" dirty="0"/>
              <a:t>2-й семестр </a:t>
            </a:r>
            <a:endParaRPr lang="ru-RU" dirty="0"/>
          </a:p>
          <a:p>
            <a:r>
              <a:rPr lang="ru-RU" dirty="0"/>
              <a:t>Тематика: углубленное изучение языков программирования, начало работы с системным инструментарием и основными библиотеками машинного обучения и компьютерного зрения </a:t>
            </a:r>
            <a:endParaRPr lang="ru-RU" dirty="0"/>
          </a:p>
          <a:p>
            <a:r>
              <a:rPr lang="ru-RU" dirty="0"/>
              <a:t>30+ часов(теория+ практика)  </a:t>
            </a:r>
            <a:endParaRPr lang="ru-RU" dirty="0"/>
          </a:p>
          <a:p>
            <a:r>
              <a:rPr lang="ru-RU" dirty="0"/>
              <a:t>3-й семестр </a:t>
            </a:r>
            <a:endParaRPr lang="ru-RU" dirty="0"/>
          </a:p>
          <a:p>
            <a:r>
              <a:rPr lang="ru-RU" dirty="0"/>
              <a:t>Разделение на выбор - чистый </a:t>
            </a:r>
            <a:r>
              <a:rPr lang="ru-RU" dirty="0" err="1"/>
              <a:t>data</a:t>
            </a:r>
            <a:r>
              <a:rPr lang="ru-RU" dirty="0"/>
              <a:t> </a:t>
            </a:r>
            <a:r>
              <a:rPr lang="ru-RU" dirty="0" err="1"/>
              <a:t>sciense</a:t>
            </a:r>
            <a:r>
              <a:rPr lang="ru-RU" dirty="0"/>
              <a:t> или </a:t>
            </a:r>
            <a:r>
              <a:rPr lang="ru-RU" dirty="0" err="1"/>
              <a:t>system</a:t>
            </a:r>
            <a:r>
              <a:rPr lang="ru-RU" dirty="0"/>
              <a:t> </a:t>
            </a:r>
            <a:r>
              <a:rPr lang="ru-RU" dirty="0" err="1"/>
              <a:t>development</a:t>
            </a:r>
            <a:r>
              <a:rPr lang="ru-RU" dirty="0"/>
              <a:t>.  </a:t>
            </a:r>
            <a:endParaRPr lang="ru-RU" dirty="0"/>
          </a:p>
          <a:p>
            <a:r>
              <a:rPr lang="ru-RU" dirty="0" err="1"/>
              <a:t>data</a:t>
            </a:r>
            <a:r>
              <a:rPr lang="ru-RU" dirty="0"/>
              <a:t> </a:t>
            </a:r>
            <a:r>
              <a:rPr lang="ru-RU" dirty="0" err="1"/>
              <a:t>sciense</a:t>
            </a:r>
            <a:r>
              <a:rPr lang="ru-RU" dirty="0"/>
              <a:t> - углубленное изучение </a:t>
            </a:r>
            <a:r>
              <a:rPr lang="ru-RU" dirty="0" err="1"/>
              <a:t>deep</a:t>
            </a:r>
            <a:r>
              <a:rPr lang="ru-RU" dirty="0"/>
              <a:t> </a:t>
            </a:r>
            <a:r>
              <a:rPr lang="ru-RU" dirty="0" err="1"/>
              <a:t>learning</a:t>
            </a:r>
            <a:r>
              <a:rPr lang="ru-RU" dirty="0"/>
              <a:t> и сопутствующего математического аппарата, анализа производительности сетей, </a:t>
            </a:r>
            <a:r>
              <a:rPr lang="ru-RU" dirty="0" err="1"/>
              <a:t>опитмизации</a:t>
            </a:r>
            <a:r>
              <a:rPr lang="ru-RU" dirty="0"/>
              <a:t> работы сетей.  </a:t>
            </a:r>
            <a:endParaRPr lang="ru-RU" dirty="0"/>
          </a:p>
          <a:p>
            <a:r>
              <a:rPr lang="ru-RU" dirty="0" err="1"/>
              <a:t>system</a:t>
            </a:r>
            <a:r>
              <a:rPr lang="ru-RU" dirty="0"/>
              <a:t> </a:t>
            </a:r>
            <a:r>
              <a:rPr lang="ru-RU" dirty="0" err="1"/>
              <a:t>development</a:t>
            </a:r>
            <a:r>
              <a:rPr lang="ru-RU" dirty="0"/>
              <a:t> - разработка и развертывание ПО с использованием компонентов использующих инструментарий глубокого обучения. Знакомство с системными компонентами, понятием виртуализации, сервисной инфраструктуры. </a:t>
            </a:r>
            <a:endParaRPr lang="ru-RU" dirty="0"/>
          </a:p>
          <a:p>
            <a:r>
              <a:rPr lang="ru-RU" dirty="0"/>
              <a:t>4-й семестр  </a:t>
            </a:r>
            <a:endParaRPr lang="ru-RU" dirty="0"/>
          </a:p>
          <a:p>
            <a:r>
              <a:rPr lang="ru-RU" dirty="0"/>
              <a:t>Изучение встраиваемых систем в связке с </a:t>
            </a:r>
            <a:r>
              <a:rPr lang="ru-RU" dirty="0" err="1"/>
              <a:t>DLи</a:t>
            </a:r>
            <a:r>
              <a:rPr lang="ru-RU" dirty="0"/>
              <a:t> CV - (платформы </a:t>
            </a:r>
            <a:r>
              <a:rPr lang="ru-RU" dirty="0" err="1"/>
              <a:t>jetson</a:t>
            </a:r>
            <a:r>
              <a:rPr lang="ru-RU" dirty="0"/>
              <a:t> и т.д.)</a:t>
            </a:r>
            <a:endParaRPr lang="ru-RU" dirty="0"/>
          </a:p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D861DE-9820-A34E-9D6F-B0874821B491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Программа обучения:</a:t>
            </a:r>
            <a:endParaRPr lang="ru-RU" dirty="0"/>
          </a:p>
          <a:p>
            <a:r>
              <a:rPr lang="ru-RU" dirty="0"/>
              <a:t>1 семестр</a:t>
            </a:r>
            <a:endParaRPr lang="ru-RU" dirty="0"/>
          </a:p>
          <a:p>
            <a:r>
              <a:rPr lang="ru-RU" dirty="0"/>
              <a:t>Теория: </a:t>
            </a:r>
            <a:endParaRPr lang="ru-RU" dirty="0"/>
          </a:p>
          <a:p>
            <a:r>
              <a:rPr lang="ru-RU" dirty="0"/>
              <a:t>1) Программирование, общие концепции программирования, история развития вычислительной техники(1 лекция)</a:t>
            </a:r>
            <a:endParaRPr lang="ru-RU" dirty="0"/>
          </a:p>
          <a:p>
            <a:r>
              <a:rPr lang="ru-RU" dirty="0"/>
              <a:t>2) Общие парадигмы программирования или почему нужно сначала думать, а потом писать(0,5 лекции)</a:t>
            </a:r>
            <a:endParaRPr lang="ru-RU" dirty="0"/>
          </a:p>
          <a:p>
            <a:r>
              <a:rPr lang="ru-RU" dirty="0"/>
              <a:t>3) История развития языков программирования(0,5 лекции)</a:t>
            </a:r>
            <a:endParaRPr lang="ru-RU" dirty="0"/>
          </a:p>
          <a:p>
            <a:r>
              <a:rPr lang="ru-RU" dirty="0"/>
              <a:t>4) </a:t>
            </a:r>
            <a:r>
              <a:rPr lang="ru-RU" dirty="0" err="1"/>
              <a:t>Python</a:t>
            </a:r>
            <a:r>
              <a:rPr lang="ru-RU" dirty="0"/>
              <a:t> - первое знакомство с языком. Выполнение программ интерпретатором и пользователем Выполнение программ</a:t>
            </a:r>
            <a:endParaRPr lang="ru-RU" dirty="0"/>
          </a:p>
          <a:p>
            <a:r>
              <a:rPr lang="ru-RU" dirty="0"/>
              <a:t>5) Типы и операции (3 лекции)</a:t>
            </a:r>
            <a:endParaRPr lang="ru-RU" dirty="0"/>
          </a:p>
          <a:p>
            <a:r>
              <a:rPr lang="ru-RU" dirty="0"/>
              <a:t>6) Синтаксис операторов в  </a:t>
            </a:r>
            <a:r>
              <a:rPr lang="ru-RU" dirty="0" err="1"/>
              <a:t>Python</a:t>
            </a:r>
            <a:r>
              <a:rPr lang="ru-RU" dirty="0"/>
              <a:t> (2 лекции)</a:t>
            </a:r>
            <a:endParaRPr lang="ru-RU" dirty="0"/>
          </a:p>
          <a:p>
            <a:r>
              <a:rPr lang="ru-RU" dirty="0"/>
              <a:t>7) Функции в </a:t>
            </a:r>
            <a:r>
              <a:rPr lang="ru-RU" dirty="0" err="1"/>
              <a:t>Python</a:t>
            </a:r>
            <a:r>
              <a:rPr lang="ru-RU" dirty="0"/>
              <a:t>, процедурное программирование (1 лекция)</a:t>
            </a:r>
            <a:endParaRPr lang="ru-RU" dirty="0"/>
          </a:p>
          <a:p>
            <a:r>
              <a:rPr lang="ru-RU" dirty="0"/>
              <a:t>8) Генераторы (1 лекция)</a:t>
            </a:r>
            <a:endParaRPr lang="ru-RU" dirty="0"/>
          </a:p>
          <a:p>
            <a:r>
              <a:rPr lang="ru-RU" dirty="0"/>
              <a:t>9) Модули и пакеты модулей (2 лекции)</a:t>
            </a:r>
            <a:endParaRPr lang="ru-RU" dirty="0"/>
          </a:p>
          <a:p>
            <a:r>
              <a:rPr lang="ru-RU" dirty="0"/>
              <a:t>10) Объектно-ориентированное программирование в </a:t>
            </a:r>
            <a:r>
              <a:rPr lang="ru-RU" dirty="0" err="1"/>
              <a:t>Python</a:t>
            </a:r>
            <a:r>
              <a:rPr lang="ru-RU" dirty="0"/>
              <a:t>(3 лекции)</a:t>
            </a:r>
            <a:endParaRPr lang="ru-RU" dirty="0"/>
          </a:p>
          <a:p>
            <a:r>
              <a:rPr lang="ru-RU" dirty="0"/>
              <a:t>Практика: </a:t>
            </a:r>
            <a:endParaRPr lang="ru-RU" dirty="0"/>
          </a:p>
          <a:p>
            <a:r>
              <a:rPr lang="ru-RU" dirty="0"/>
              <a:t>Лабораторные работы</a:t>
            </a:r>
            <a:endParaRPr lang="ru-RU" dirty="0"/>
          </a:p>
          <a:p>
            <a:r>
              <a:rPr lang="ru-RU" dirty="0"/>
              <a:t>1) типы и операции - 2  часа</a:t>
            </a:r>
            <a:endParaRPr lang="ru-RU" dirty="0"/>
          </a:p>
          <a:p>
            <a:r>
              <a:rPr lang="ru-RU" dirty="0"/>
              <a:t>2) Процедурное программирование - 2 часа</a:t>
            </a:r>
            <a:endParaRPr lang="ru-RU" dirty="0"/>
          </a:p>
          <a:p>
            <a:r>
              <a:rPr lang="ru-RU" dirty="0"/>
              <a:t>3) Генераторы - 4 часа</a:t>
            </a:r>
            <a:endParaRPr lang="ru-RU" dirty="0"/>
          </a:p>
          <a:p>
            <a:r>
              <a:rPr lang="ru-RU" dirty="0"/>
              <a:t>4) Модули и пакеты - 2 часа</a:t>
            </a:r>
            <a:endParaRPr lang="ru-RU" dirty="0"/>
          </a:p>
          <a:p>
            <a:r>
              <a:rPr lang="ru-RU" dirty="0"/>
              <a:t>5) ООП - 6 часов</a:t>
            </a:r>
            <a:endParaRPr lang="ru-RU" dirty="0"/>
          </a:p>
          <a:p>
            <a:r>
              <a:rPr lang="ru-RU" dirty="0"/>
              <a:t>2-й семестр </a:t>
            </a:r>
            <a:endParaRPr lang="ru-RU" dirty="0"/>
          </a:p>
          <a:p>
            <a:r>
              <a:rPr lang="ru-RU" dirty="0"/>
              <a:t>Тематика: углубленное изучение языков программирования, начало работы с системным инструментарием и основными библиотеками машинного обучения и компьютерного зрения </a:t>
            </a:r>
            <a:endParaRPr lang="ru-RU" dirty="0"/>
          </a:p>
          <a:p>
            <a:r>
              <a:rPr lang="ru-RU" dirty="0"/>
              <a:t>30+ часов(теория+ практика)  </a:t>
            </a:r>
            <a:endParaRPr lang="ru-RU" dirty="0"/>
          </a:p>
          <a:p>
            <a:r>
              <a:rPr lang="ru-RU" dirty="0"/>
              <a:t>3-й семестр </a:t>
            </a:r>
            <a:endParaRPr lang="ru-RU" dirty="0"/>
          </a:p>
          <a:p>
            <a:r>
              <a:rPr lang="ru-RU" dirty="0"/>
              <a:t>Разделение на выбор - чистый </a:t>
            </a:r>
            <a:r>
              <a:rPr lang="ru-RU" dirty="0" err="1"/>
              <a:t>data</a:t>
            </a:r>
            <a:r>
              <a:rPr lang="ru-RU" dirty="0"/>
              <a:t> </a:t>
            </a:r>
            <a:r>
              <a:rPr lang="ru-RU" dirty="0" err="1"/>
              <a:t>sciense</a:t>
            </a:r>
            <a:r>
              <a:rPr lang="ru-RU" dirty="0"/>
              <a:t> или </a:t>
            </a:r>
            <a:r>
              <a:rPr lang="ru-RU" dirty="0" err="1"/>
              <a:t>system</a:t>
            </a:r>
            <a:r>
              <a:rPr lang="ru-RU" dirty="0"/>
              <a:t> </a:t>
            </a:r>
            <a:r>
              <a:rPr lang="ru-RU" dirty="0" err="1"/>
              <a:t>development</a:t>
            </a:r>
            <a:r>
              <a:rPr lang="ru-RU" dirty="0"/>
              <a:t>.  </a:t>
            </a:r>
            <a:endParaRPr lang="ru-RU" dirty="0"/>
          </a:p>
          <a:p>
            <a:r>
              <a:rPr lang="ru-RU" dirty="0" err="1"/>
              <a:t>data</a:t>
            </a:r>
            <a:r>
              <a:rPr lang="ru-RU" dirty="0"/>
              <a:t> </a:t>
            </a:r>
            <a:r>
              <a:rPr lang="ru-RU" dirty="0" err="1"/>
              <a:t>sciense</a:t>
            </a:r>
            <a:r>
              <a:rPr lang="ru-RU" dirty="0"/>
              <a:t> - углубленное изучение </a:t>
            </a:r>
            <a:r>
              <a:rPr lang="ru-RU" dirty="0" err="1"/>
              <a:t>deep</a:t>
            </a:r>
            <a:r>
              <a:rPr lang="ru-RU" dirty="0"/>
              <a:t> </a:t>
            </a:r>
            <a:r>
              <a:rPr lang="ru-RU" dirty="0" err="1"/>
              <a:t>learning</a:t>
            </a:r>
            <a:r>
              <a:rPr lang="ru-RU" dirty="0"/>
              <a:t> и сопутствующего математического аппарата, анализа производительности сетей, </a:t>
            </a:r>
            <a:r>
              <a:rPr lang="ru-RU" dirty="0" err="1"/>
              <a:t>опитмизации</a:t>
            </a:r>
            <a:r>
              <a:rPr lang="ru-RU" dirty="0"/>
              <a:t> работы сетей.  </a:t>
            </a:r>
            <a:endParaRPr lang="ru-RU" dirty="0"/>
          </a:p>
          <a:p>
            <a:r>
              <a:rPr lang="ru-RU" dirty="0" err="1"/>
              <a:t>system</a:t>
            </a:r>
            <a:r>
              <a:rPr lang="ru-RU" dirty="0"/>
              <a:t> </a:t>
            </a:r>
            <a:r>
              <a:rPr lang="ru-RU" dirty="0" err="1"/>
              <a:t>development</a:t>
            </a:r>
            <a:r>
              <a:rPr lang="ru-RU" dirty="0"/>
              <a:t> - разработка и развертывание ПО с использованием компонентов использующих инструментарий глубокого обучения. Знакомство с системными компонентами, понятием виртуализации, сервисной инфраструктуры. </a:t>
            </a:r>
            <a:endParaRPr lang="ru-RU" dirty="0"/>
          </a:p>
          <a:p>
            <a:r>
              <a:rPr lang="ru-RU" dirty="0"/>
              <a:t>4-й семестр  </a:t>
            </a:r>
            <a:endParaRPr lang="ru-RU" dirty="0"/>
          </a:p>
          <a:p>
            <a:r>
              <a:rPr lang="ru-RU" dirty="0"/>
              <a:t>Изучение встраиваемых систем в связке с </a:t>
            </a:r>
            <a:r>
              <a:rPr lang="ru-RU" dirty="0" err="1"/>
              <a:t>DLи</a:t>
            </a:r>
            <a:r>
              <a:rPr lang="ru-RU" dirty="0"/>
              <a:t> CV - (платформы </a:t>
            </a:r>
            <a:r>
              <a:rPr lang="ru-RU" dirty="0" err="1"/>
              <a:t>jetson</a:t>
            </a:r>
            <a:r>
              <a:rPr lang="ru-RU" dirty="0"/>
              <a:t> и т.д.)</a:t>
            </a:r>
            <a:endParaRPr lang="ru-RU" dirty="0"/>
          </a:p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D861DE-9820-A34E-9D6F-B0874821B491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Программа обучения:</a:t>
            </a:r>
            <a:endParaRPr lang="ru-RU" dirty="0"/>
          </a:p>
          <a:p>
            <a:r>
              <a:rPr lang="ru-RU" dirty="0"/>
              <a:t>1 семестр</a:t>
            </a:r>
            <a:endParaRPr lang="ru-RU" dirty="0"/>
          </a:p>
          <a:p>
            <a:r>
              <a:rPr lang="ru-RU" dirty="0"/>
              <a:t>Теория: </a:t>
            </a:r>
            <a:endParaRPr lang="ru-RU" dirty="0"/>
          </a:p>
          <a:p>
            <a:r>
              <a:rPr lang="ru-RU" dirty="0"/>
              <a:t>1) Программирование, общие концепции программирования, история развития вычислительной техники(1 лекция)</a:t>
            </a:r>
            <a:endParaRPr lang="ru-RU" dirty="0"/>
          </a:p>
          <a:p>
            <a:r>
              <a:rPr lang="ru-RU" dirty="0"/>
              <a:t>2) Общие парадигмы программирования или почему нужно сначала думать, а потом писать(0,5 лекции)</a:t>
            </a:r>
            <a:endParaRPr lang="ru-RU" dirty="0"/>
          </a:p>
          <a:p>
            <a:r>
              <a:rPr lang="ru-RU" dirty="0"/>
              <a:t>3) История развития языков программирования(0,5 лекции)</a:t>
            </a:r>
            <a:endParaRPr lang="ru-RU" dirty="0"/>
          </a:p>
          <a:p>
            <a:r>
              <a:rPr lang="ru-RU" dirty="0"/>
              <a:t>4) </a:t>
            </a:r>
            <a:r>
              <a:rPr lang="ru-RU" dirty="0" err="1"/>
              <a:t>Python</a:t>
            </a:r>
            <a:r>
              <a:rPr lang="ru-RU" dirty="0"/>
              <a:t> - первое знакомство с языком. Выполнение программ интерпретатором и пользователем Выполнение программ</a:t>
            </a:r>
            <a:endParaRPr lang="ru-RU" dirty="0"/>
          </a:p>
          <a:p>
            <a:r>
              <a:rPr lang="ru-RU" dirty="0"/>
              <a:t>5) Типы и операции (3 лекции)</a:t>
            </a:r>
            <a:endParaRPr lang="ru-RU" dirty="0"/>
          </a:p>
          <a:p>
            <a:r>
              <a:rPr lang="ru-RU" dirty="0"/>
              <a:t>6) Синтаксис операторов в  </a:t>
            </a:r>
            <a:r>
              <a:rPr lang="ru-RU" dirty="0" err="1"/>
              <a:t>Python</a:t>
            </a:r>
            <a:r>
              <a:rPr lang="ru-RU" dirty="0"/>
              <a:t> (2 лекции)</a:t>
            </a:r>
            <a:endParaRPr lang="ru-RU" dirty="0"/>
          </a:p>
          <a:p>
            <a:r>
              <a:rPr lang="ru-RU" dirty="0"/>
              <a:t>7) Функции в </a:t>
            </a:r>
            <a:r>
              <a:rPr lang="ru-RU" dirty="0" err="1"/>
              <a:t>Python</a:t>
            </a:r>
            <a:r>
              <a:rPr lang="ru-RU" dirty="0"/>
              <a:t>, процедурное программирование (1 лекция)</a:t>
            </a:r>
            <a:endParaRPr lang="ru-RU" dirty="0"/>
          </a:p>
          <a:p>
            <a:r>
              <a:rPr lang="ru-RU" dirty="0"/>
              <a:t>8) Генераторы (1 лекция)</a:t>
            </a:r>
            <a:endParaRPr lang="ru-RU" dirty="0"/>
          </a:p>
          <a:p>
            <a:r>
              <a:rPr lang="ru-RU" dirty="0"/>
              <a:t>9) Модули и пакеты модулей (2 лекции)</a:t>
            </a:r>
            <a:endParaRPr lang="ru-RU" dirty="0"/>
          </a:p>
          <a:p>
            <a:r>
              <a:rPr lang="ru-RU" dirty="0"/>
              <a:t>10) Объектно-ориентированное программирование в </a:t>
            </a:r>
            <a:r>
              <a:rPr lang="ru-RU" dirty="0" err="1"/>
              <a:t>Python</a:t>
            </a:r>
            <a:r>
              <a:rPr lang="ru-RU" dirty="0"/>
              <a:t>(3 лекции)</a:t>
            </a:r>
            <a:endParaRPr lang="ru-RU" dirty="0"/>
          </a:p>
          <a:p>
            <a:r>
              <a:rPr lang="ru-RU" dirty="0"/>
              <a:t>Практика: </a:t>
            </a:r>
            <a:endParaRPr lang="ru-RU" dirty="0"/>
          </a:p>
          <a:p>
            <a:r>
              <a:rPr lang="ru-RU" dirty="0"/>
              <a:t>Лабораторные работы</a:t>
            </a:r>
            <a:endParaRPr lang="ru-RU" dirty="0"/>
          </a:p>
          <a:p>
            <a:r>
              <a:rPr lang="ru-RU" dirty="0"/>
              <a:t>1) типы и операции - 2  часа</a:t>
            </a:r>
            <a:endParaRPr lang="ru-RU" dirty="0"/>
          </a:p>
          <a:p>
            <a:r>
              <a:rPr lang="ru-RU" dirty="0"/>
              <a:t>2) Процедурное программирование - 2 часа</a:t>
            </a:r>
            <a:endParaRPr lang="ru-RU" dirty="0"/>
          </a:p>
          <a:p>
            <a:r>
              <a:rPr lang="ru-RU" dirty="0"/>
              <a:t>3) Генераторы - 4 часа</a:t>
            </a:r>
            <a:endParaRPr lang="ru-RU" dirty="0"/>
          </a:p>
          <a:p>
            <a:r>
              <a:rPr lang="ru-RU" dirty="0"/>
              <a:t>4) Модули и пакеты - 2 часа</a:t>
            </a:r>
            <a:endParaRPr lang="ru-RU" dirty="0"/>
          </a:p>
          <a:p>
            <a:r>
              <a:rPr lang="ru-RU" dirty="0"/>
              <a:t>5) ООП - 6 часов</a:t>
            </a:r>
            <a:endParaRPr lang="ru-RU" dirty="0"/>
          </a:p>
          <a:p>
            <a:r>
              <a:rPr lang="ru-RU" dirty="0"/>
              <a:t>2-й семестр </a:t>
            </a:r>
            <a:endParaRPr lang="ru-RU" dirty="0"/>
          </a:p>
          <a:p>
            <a:r>
              <a:rPr lang="ru-RU" dirty="0"/>
              <a:t>Тематика: углубленное изучение языков программирования, начало работы с системным инструментарием и основными библиотеками машинного обучения и компьютерного зрения </a:t>
            </a:r>
            <a:endParaRPr lang="ru-RU" dirty="0"/>
          </a:p>
          <a:p>
            <a:r>
              <a:rPr lang="ru-RU" dirty="0"/>
              <a:t>30+ часов(теория+ практика)  </a:t>
            </a:r>
            <a:endParaRPr lang="ru-RU" dirty="0"/>
          </a:p>
          <a:p>
            <a:r>
              <a:rPr lang="ru-RU" dirty="0"/>
              <a:t>3-й семестр </a:t>
            </a:r>
            <a:endParaRPr lang="ru-RU" dirty="0"/>
          </a:p>
          <a:p>
            <a:r>
              <a:rPr lang="ru-RU" dirty="0"/>
              <a:t>Разделение на выбор - чистый </a:t>
            </a:r>
            <a:r>
              <a:rPr lang="ru-RU" dirty="0" err="1"/>
              <a:t>data</a:t>
            </a:r>
            <a:r>
              <a:rPr lang="ru-RU" dirty="0"/>
              <a:t> </a:t>
            </a:r>
            <a:r>
              <a:rPr lang="ru-RU" dirty="0" err="1"/>
              <a:t>sciense</a:t>
            </a:r>
            <a:r>
              <a:rPr lang="ru-RU" dirty="0"/>
              <a:t> или </a:t>
            </a:r>
            <a:r>
              <a:rPr lang="ru-RU" dirty="0" err="1"/>
              <a:t>system</a:t>
            </a:r>
            <a:r>
              <a:rPr lang="ru-RU" dirty="0"/>
              <a:t> </a:t>
            </a:r>
            <a:r>
              <a:rPr lang="ru-RU" dirty="0" err="1"/>
              <a:t>development</a:t>
            </a:r>
            <a:r>
              <a:rPr lang="ru-RU" dirty="0"/>
              <a:t>.  </a:t>
            </a:r>
            <a:endParaRPr lang="ru-RU" dirty="0"/>
          </a:p>
          <a:p>
            <a:r>
              <a:rPr lang="ru-RU" dirty="0" err="1"/>
              <a:t>data</a:t>
            </a:r>
            <a:r>
              <a:rPr lang="ru-RU" dirty="0"/>
              <a:t> </a:t>
            </a:r>
            <a:r>
              <a:rPr lang="ru-RU" dirty="0" err="1"/>
              <a:t>sciense</a:t>
            </a:r>
            <a:r>
              <a:rPr lang="ru-RU" dirty="0"/>
              <a:t> - углубленное изучение </a:t>
            </a:r>
            <a:r>
              <a:rPr lang="ru-RU" dirty="0" err="1"/>
              <a:t>deep</a:t>
            </a:r>
            <a:r>
              <a:rPr lang="ru-RU" dirty="0"/>
              <a:t> </a:t>
            </a:r>
            <a:r>
              <a:rPr lang="ru-RU" dirty="0" err="1"/>
              <a:t>learning</a:t>
            </a:r>
            <a:r>
              <a:rPr lang="ru-RU" dirty="0"/>
              <a:t> и сопутствующего математического аппарата, анализа производительности сетей, </a:t>
            </a:r>
            <a:r>
              <a:rPr lang="ru-RU" dirty="0" err="1"/>
              <a:t>опитмизации</a:t>
            </a:r>
            <a:r>
              <a:rPr lang="ru-RU" dirty="0"/>
              <a:t> работы сетей.  </a:t>
            </a:r>
            <a:endParaRPr lang="ru-RU" dirty="0"/>
          </a:p>
          <a:p>
            <a:r>
              <a:rPr lang="ru-RU" dirty="0" err="1"/>
              <a:t>system</a:t>
            </a:r>
            <a:r>
              <a:rPr lang="ru-RU" dirty="0"/>
              <a:t> </a:t>
            </a:r>
            <a:r>
              <a:rPr lang="ru-RU" dirty="0" err="1"/>
              <a:t>development</a:t>
            </a:r>
            <a:r>
              <a:rPr lang="ru-RU" dirty="0"/>
              <a:t> - разработка и развертывание ПО с использованием компонентов использующих инструментарий глубокого обучения. Знакомство с системными компонентами, понятием виртуализации, сервисной инфраструктуры. </a:t>
            </a:r>
            <a:endParaRPr lang="ru-RU" dirty="0"/>
          </a:p>
          <a:p>
            <a:r>
              <a:rPr lang="ru-RU" dirty="0"/>
              <a:t>4-й семестр  </a:t>
            </a:r>
            <a:endParaRPr lang="ru-RU" dirty="0"/>
          </a:p>
          <a:p>
            <a:r>
              <a:rPr lang="ru-RU" dirty="0"/>
              <a:t>Изучение встраиваемых систем в связке с </a:t>
            </a:r>
            <a:r>
              <a:rPr lang="ru-RU" dirty="0" err="1"/>
              <a:t>DLи</a:t>
            </a:r>
            <a:r>
              <a:rPr lang="ru-RU" dirty="0"/>
              <a:t> CV - (платформы </a:t>
            </a:r>
            <a:r>
              <a:rPr lang="ru-RU" dirty="0" err="1"/>
              <a:t>jetson</a:t>
            </a:r>
            <a:r>
              <a:rPr lang="ru-RU" dirty="0"/>
              <a:t> и т.д.)</a:t>
            </a:r>
            <a:endParaRPr lang="ru-RU" dirty="0"/>
          </a:p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D861DE-9820-A34E-9D6F-B0874821B491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Программа обучения:</a:t>
            </a:r>
            <a:endParaRPr lang="ru-RU" dirty="0"/>
          </a:p>
          <a:p>
            <a:r>
              <a:rPr lang="ru-RU" dirty="0"/>
              <a:t>1 семестр</a:t>
            </a:r>
            <a:endParaRPr lang="ru-RU" dirty="0"/>
          </a:p>
          <a:p>
            <a:r>
              <a:rPr lang="ru-RU" dirty="0"/>
              <a:t>Теория: </a:t>
            </a:r>
            <a:endParaRPr lang="ru-RU" dirty="0"/>
          </a:p>
          <a:p>
            <a:r>
              <a:rPr lang="ru-RU" dirty="0"/>
              <a:t>1) Программирование, общие концепции программирования, история развития вычислительной техники(1 лекция)</a:t>
            </a:r>
            <a:endParaRPr lang="ru-RU" dirty="0"/>
          </a:p>
          <a:p>
            <a:r>
              <a:rPr lang="ru-RU" dirty="0"/>
              <a:t>2) Общие парадигмы программирования или почему нужно сначала думать, а потом писать(0,5 лекции)</a:t>
            </a:r>
            <a:endParaRPr lang="ru-RU" dirty="0"/>
          </a:p>
          <a:p>
            <a:r>
              <a:rPr lang="ru-RU" dirty="0"/>
              <a:t>3) История развития языков программирования(0,5 лекции)</a:t>
            </a:r>
            <a:endParaRPr lang="ru-RU" dirty="0"/>
          </a:p>
          <a:p>
            <a:r>
              <a:rPr lang="ru-RU" dirty="0"/>
              <a:t>4) </a:t>
            </a:r>
            <a:r>
              <a:rPr lang="ru-RU" dirty="0" err="1"/>
              <a:t>Python</a:t>
            </a:r>
            <a:r>
              <a:rPr lang="ru-RU" dirty="0"/>
              <a:t> - первое знакомство с языком. Выполнение программ интерпретатором и пользователем Выполнение программ</a:t>
            </a:r>
            <a:endParaRPr lang="ru-RU" dirty="0"/>
          </a:p>
          <a:p>
            <a:r>
              <a:rPr lang="ru-RU" dirty="0"/>
              <a:t>5) Типы и операции (3 лекции)</a:t>
            </a:r>
            <a:endParaRPr lang="ru-RU" dirty="0"/>
          </a:p>
          <a:p>
            <a:r>
              <a:rPr lang="ru-RU" dirty="0"/>
              <a:t>6) Синтаксис операторов в  </a:t>
            </a:r>
            <a:r>
              <a:rPr lang="ru-RU" dirty="0" err="1"/>
              <a:t>Python</a:t>
            </a:r>
            <a:r>
              <a:rPr lang="ru-RU" dirty="0"/>
              <a:t> (2 лекции)</a:t>
            </a:r>
            <a:endParaRPr lang="ru-RU" dirty="0"/>
          </a:p>
          <a:p>
            <a:r>
              <a:rPr lang="ru-RU" dirty="0"/>
              <a:t>7) Функции в </a:t>
            </a:r>
            <a:r>
              <a:rPr lang="ru-RU" dirty="0" err="1"/>
              <a:t>Python</a:t>
            </a:r>
            <a:r>
              <a:rPr lang="ru-RU" dirty="0"/>
              <a:t>, процедурное программирование (1 лекция)</a:t>
            </a:r>
            <a:endParaRPr lang="ru-RU" dirty="0"/>
          </a:p>
          <a:p>
            <a:r>
              <a:rPr lang="ru-RU" dirty="0"/>
              <a:t>8) Генераторы (1 лекция)</a:t>
            </a:r>
            <a:endParaRPr lang="ru-RU" dirty="0"/>
          </a:p>
          <a:p>
            <a:r>
              <a:rPr lang="ru-RU" dirty="0"/>
              <a:t>9) Модули и пакеты модулей (2 лекции)</a:t>
            </a:r>
            <a:endParaRPr lang="ru-RU" dirty="0"/>
          </a:p>
          <a:p>
            <a:r>
              <a:rPr lang="ru-RU" dirty="0"/>
              <a:t>10) Объектно-ориентированное программирование в </a:t>
            </a:r>
            <a:r>
              <a:rPr lang="ru-RU" dirty="0" err="1"/>
              <a:t>Python</a:t>
            </a:r>
            <a:r>
              <a:rPr lang="ru-RU" dirty="0"/>
              <a:t>(3 лекции)</a:t>
            </a:r>
            <a:endParaRPr lang="ru-RU" dirty="0"/>
          </a:p>
          <a:p>
            <a:r>
              <a:rPr lang="ru-RU" dirty="0"/>
              <a:t>Практика: </a:t>
            </a:r>
            <a:endParaRPr lang="ru-RU" dirty="0"/>
          </a:p>
          <a:p>
            <a:r>
              <a:rPr lang="ru-RU" dirty="0"/>
              <a:t>Лабораторные работы</a:t>
            </a:r>
            <a:endParaRPr lang="ru-RU" dirty="0"/>
          </a:p>
          <a:p>
            <a:r>
              <a:rPr lang="ru-RU" dirty="0"/>
              <a:t>1) типы и операции - 2  часа</a:t>
            </a:r>
            <a:endParaRPr lang="ru-RU" dirty="0"/>
          </a:p>
          <a:p>
            <a:r>
              <a:rPr lang="ru-RU" dirty="0"/>
              <a:t>2) Процедурное программирование - 2 часа</a:t>
            </a:r>
            <a:endParaRPr lang="ru-RU" dirty="0"/>
          </a:p>
          <a:p>
            <a:r>
              <a:rPr lang="ru-RU" dirty="0"/>
              <a:t>3) Генераторы - 4 часа</a:t>
            </a:r>
            <a:endParaRPr lang="ru-RU" dirty="0"/>
          </a:p>
          <a:p>
            <a:r>
              <a:rPr lang="ru-RU" dirty="0"/>
              <a:t>4) Модули и пакеты - 2 часа</a:t>
            </a:r>
            <a:endParaRPr lang="ru-RU" dirty="0"/>
          </a:p>
          <a:p>
            <a:r>
              <a:rPr lang="ru-RU" dirty="0"/>
              <a:t>5) ООП - 6 часов</a:t>
            </a:r>
            <a:endParaRPr lang="ru-RU" dirty="0"/>
          </a:p>
          <a:p>
            <a:r>
              <a:rPr lang="ru-RU" dirty="0"/>
              <a:t>2-й семестр </a:t>
            </a:r>
            <a:endParaRPr lang="ru-RU" dirty="0"/>
          </a:p>
          <a:p>
            <a:r>
              <a:rPr lang="ru-RU" dirty="0"/>
              <a:t>Тематика: углубленное изучение языков программирования, начало работы с системным инструментарием и основными библиотеками машинного обучения и компьютерного зрения </a:t>
            </a:r>
            <a:endParaRPr lang="ru-RU" dirty="0"/>
          </a:p>
          <a:p>
            <a:r>
              <a:rPr lang="ru-RU" dirty="0"/>
              <a:t>30+ часов(теория+ практика)  </a:t>
            </a:r>
            <a:endParaRPr lang="ru-RU" dirty="0"/>
          </a:p>
          <a:p>
            <a:r>
              <a:rPr lang="ru-RU" dirty="0"/>
              <a:t>3-й семестр </a:t>
            </a:r>
            <a:endParaRPr lang="ru-RU" dirty="0"/>
          </a:p>
          <a:p>
            <a:r>
              <a:rPr lang="ru-RU" dirty="0"/>
              <a:t>Разделение на выбор - чистый </a:t>
            </a:r>
            <a:r>
              <a:rPr lang="ru-RU" dirty="0" err="1"/>
              <a:t>data</a:t>
            </a:r>
            <a:r>
              <a:rPr lang="ru-RU" dirty="0"/>
              <a:t> </a:t>
            </a:r>
            <a:r>
              <a:rPr lang="ru-RU" dirty="0" err="1"/>
              <a:t>sciense</a:t>
            </a:r>
            <a:r>
              <a:rPr lang="ru-RU" dirty="0"/>
              <a:t> или </a:t>
            </a:r>
            <a:r>
              <a:rPr lang="ru-RU" dirty="0" err="1"/>
              <a:t>system</a:t>
            </a:r>
            <a:r>
              <a:rPr lang="ru-RU" dirty="0"/>
              <a:t> </a:t>
            </a:r>
            <a:r>
              <a:rPr lang="ru-RU" dirty="0" err="1"/>
              <a:t>development</a:t>
            </a:r>
            <a:r>
              <a:rPr lang="ru-RU" dirty="0"/>
              <a:t>.  </a:t>
            </a:r>
            <a:endParaRPr lang="ru-RU" dirty="0"/>
          </a:p>
          <a:p>
            <a:r>
              <a:rPr lang="ru-RU" dirty="0" err="1"/>
              <a:t>data</a:t>
            </a:r>
            <a:r>
              <a:rPr lang="ru-RU" dirty="0"/>
              <a:t> </a:t>
            </a:r>
            <a:r>
              <a:rPr lang="ru-RU" dirty="0" err="1"/>
              <a:t>sciense</a:t>
            </a:r>
            <a:r>
              <a:rPr lang="ru-RU" dirty="0"/>
              <a:t> - углубленное изучение </a:t>
            </a:r>
            <a:r>
              <a:rPr lang="ru-RU" dirty="0" err="1"/>
              <a:t>deep</a:t>
            </a:r>
            <a:r>
              <a:rPr lang="ru-RU" dirty="0"/>
              <a:t> </a:t>
            </a:r>
            <a:r>
              <a:rPr lang="ru-RU" dirty="0" err="1"/>
              <a:t>learning</a:t>
            </a:r>
            <a:r>
              <a:rPr lang="ru-RU" dirty="0"/>
              <a:t> и сопутствующего математического аппарата, анализа производительности сетей, </a:t>
            </a:r>
            <a:r>
              <a:rPr lang="ru-RU" dirty="0" err="1"/>
              <a:t>опитмизации</a:t>
            </a:r>
            <a:r>
              <a:rPr lang="ru-RU" dirty="0"/>
              <a:t> работы сетей.  </a:t>
            </a:r>
            <a:endParaRPr lang="ru-RU" dirty="0"/>
          </a:p>
          <a:p>
            <a:r>
              <a:rPr lang="ru-RU" dirty="0" err="1"/>
              <a:t>system</a:t>
            </a:r>
            <a:r>
              <a:rPr lang="ru-RU" dirty="0"/>
              <a:t> </a:t>
            </a:r>
            <a:r>
              <a:rPr lang="ru-RU" dirty="0" err="1"/>
              <a:t>development</a:t>
            </a:r>
            <a:r>
              <a:rPr lang="ru-RU" dirty="0"/>
              <a:t> - разработка и развертывание ПО с использованием компонентов использующих инструментарий глубокого обучения. Знакомство с системными компонентами, понятием виртуализации, сервисной инфраструктуры. </a:t>
            </a:r>
            <a:endParaRPr lang="ru-RU" dirty="0"/>
          </a:p>
          <a:p>
            <a:r>
              <a:rPr lang="ru-RU" dirty="0"/>
              <a:t>4-й семестр  </a:t>
            </a:r>
            <a:endParaRPr lang="ru-RU" dirty="0"/>
          </a:p>
          <a:p>
            <a:r>
              <a:rPr lang="ru-RU" dirty="0"/>
              <a:t>Изучение встраиваемых систем в связке с </a:t>
            </a:r>
            <a:r>
              <a:rPr lang="ru-RU" dirty="0" err="1"/>
              <a:t>DLи</a:t>
            </a:r>
            <a:r>
              <a:rPr lang="ru-RU" dirty="0"/>
              <a:t> CV - (платформы </a:t>
            </a:r>
            <a:r>
              <a:rPr lang="ru-RU" dirty="0" err="1"/>
              <a:t>jetson</a:t>
            </a:r>
            <a:r>
              <a:rPr lang="ru-RU" dirty="0"/>
              <a:t> и т.д.)</a:t>
            </a:r>
            <a:endParaRPr lang="ru-RU" dirty="0"/>
          </a:p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D861DE-9820-A34E-9D6F-B0874821B491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Программа обучения:</a:t>
            </a:r>
            <a:endParaRPr lang="ru-RU" dirty="0"/>
          </a:p>
          <a:p>
            <a:r>
              <a:rPr lang="ru-RU" dirty="0"/>
              <a:t>1 семестр</a:t>
            </a:r>
            <a:endParaRPr lang="ru-RU" dirty="0"/>
          </a:p>
          <a:p>
            <a:r>
              <a:rPr lang="ru-RU" dirty="0"/>
              <a:t>Теория: </a:t>
            </a:r>
            <a:endParaRPr lang="ru-RU" dirty="0"/>
          </a:p>
          <a:p>
            <a:r>
              <a:rPr lang="ru-RU" dirty="0"/>
              <a:t>1) Программирование, общие концепции программирования, история развития вычислительной техники(1 лекция)</a:t>
            </a:r>
            <a:endParaRPr lang="ru-RU" dirty="0"/>
          </a:p>
          <a:p>
            <a:r>
              <a:rPr lang="ru-RU" dirty="0"/>
              <a:t>2) Общие парадигмы программирования или почему нужно сначала думать, а потом писать(0,5 лекции)</a:t>
            </a:r>
            <a:endParaRPr lang="ru-RU" dirty="0"/>
          </a:p>
          <a:p>
            <a:r>
              <a:rPr lang="ru-RU" dirty="0"/>
              <a:t>3) История развития языков программирования(0,5 лекции)</a:t>
            </a:r>
            <a:endParaRPr lang="ru-RU" dirty="0"/>
          </a:p>
          <a:p>
            <a:r>
              <a:rPr lang="ru-RU" dirty="0"/>
              <a:t>4) </a:t>
            </a:r>
            <a:r>
              <a:rPr lang="ru-RU" dirty="0" err="1"/>
              <a:t>Python</a:t>
            </a:r>
            <a:r>
              <a:rPr lang="ru-RU" dirty="0"/>
              <a:t> - первое знакомство с языком. Выполнение программ интерпретатором и пользователем Выполнение программ</a:t>
            </a:r>
            <a:endParaRPr lang="ru-RU" dirty="0"/>
          </a:p>
          <a:p>
            <a:r>
              <a:rPr lang="ru-RU" dirty="0"/>
              <a:t>5) Типы и операции (3 лекции)</a:t>
            </a:r>
            <a:endParaRPr lang="ru-RU" dirty="0"/>
          </a:p>
          <a:p>
            <a:r>
              <a:rPr lang="ru-RU" dirty="0"/>
              <a:t>6) Синтаксис операторов в  </a:t>
            </a:r>
            <a:r>
              <a:rPr lang="ru-RU" dirty="0" err="1"/>
              <a:t>Python</a:t>
            </a:r>
            <a:r>
              <a:rPr lang="ru-RU" dirty="0"/>
              <a:t> (2 лекции)</a:t>
            </a:r>
            <a:endParaRPr lang="ru-RU" dirty="0"/>
          </a:p>
          <a:p>
            <a:r>
              <a:rPr lang="ru-RU" dirty="0"/>
              <a:t>7) Функции в </a:t>
            </a:r>
            <a:r>
              <a:rPr lang="ru-RU" dirty="0" err="1"/>
              <a:t>Python</a:t>
            </a:r>
            <a:r>
              <a:rPr lang="ru-RU" dirty="0"/>
              <a:t>, процедурное программирование (1 лекция)</a:t>
            </a:r>
            <a:endParaRPr lang="ru-RU" dirty="0"/>
          </a:p>
          <a:p>
            <a:r>
              <a:rPr lang="ru-RU" dirty="0"/>
              <a:t>8) Генераторы (1 лекция)</a:t>
            </a:r>
            <a:endParaRPr lang="ru-RU" dirty="0"/>
          </a:p>
          <a:p>
            <a:r>
              <a:rPr lang="ru-RU" dirty="0"/>
              <a:t>9) Модули и пакеты модулей (2 лекции)</a:t>
            </a:r>
            <a:endParaRPr lang="ru-RU" dirty="0"/>
          </a:p>
          <a:p>
            <a:r>
              <a:rPr lang="ru-RU" dirty="0"/>
              <a:t>10) Объектно-ориентированное программирование в </a:t>
            </a:r>
            <a:r>
              <a:rPr lang="ru-RU" dirty="0" err="1"/>
              <a:t>Python</a:t>
            </a:r>
            <a:r>
              <a:rPr lang="ru-RU" dirty="0"/>
              <a:t>(3 лекции)</a:t>
            </a:r>
            <a:endParaRPr lang="ru-RU" dirty="0"/>
          </a:p>
          <a:p>
            <a:r>
              <a:rPr lang="ru-RU" dirty="0"/>
              <a:t>Практика: </a:t>
            </a:r>
            <a:endParaRPr lang="ru-RU" dirty="0"/>
          </a:p>
          <a:p>
            <a:r>
              <a:rPr lang="ru-RU" dirty="0"/>
              <a:t>Лабораторные работы</a:t>
            </a:r>
            <a:endParaRPr lang="ru-RU" dirty="0"/>
          </a:p>
          <a:p>
            <a:r>
              <a:rPr lang="ru-RU" dirty="0"/>
              <a:t>1) типы и операции - 2  часа</a:t>
            </a:r>
            <a:endParaRPr lang="ru-RU" dirty="0"/>
          </a:p>
          <a:p>
            <a:r>
              <a:rPr lang="ru-RU" dirty="0"/>
              <a:t>2) Процедурное программирование - 2 часа</a:t>
            </a:r>
            <a:endParaRPr lang="ru-RU" dirty="0"/>
          </a:p>
          <a:p>
            <a:r>
              <a:rPr lang="ru-RU" dirty="0"/>
              <a:t>3) Генераторы - 4 часа</a:t>
            </a:r>
            <a:endParaRPr lang="ru-RU" dirty="0"/>
          </a:p>
          <a:p>
            <a:r>
              <a:rPr lang="ru-RU" dirty="0"/>
              <a:t>4) Модули и пакеты - 2 часа</a:t>
            </a:r>
            <a:endParaRPr lang="ru-RU" dirty="0"/>
          </a:p>
          <a:p>
            <a:r>
              <a:rPr lang="ru-RU" dirty="0"/>
              <a:t>5) ООП - 6 часов</a:t>
            </a:r>
            <a:endParaRPr lang="ru-RU" dirty="0"/>
          </a:p>
          <a:p>
            <a:r>
              <a:rPr lang="ru-RU" dirty="0"/>
              <a:t>2-й семестр </a:t>
            </a:r>
            <a:endParaRPr lang="ru-RU" dirty="0"/>
          </a:p>
          <a:p>
            <a:r>
              <a:rPr lang="ru-RU" dirty="0"/>
              <a:t>Тематика: углубленное изучение языков программирования, начало работы с системным инструментарием и основными библиотеками машинного обучения и компьютерного зрения </a:t>
            </a:r>
            <a:endParaRPr lang="ru-RU" dirty="0"/>
          </a:p>
          <a:p>
            <a:r>
              <a:rPr lang="ru-RU" dirty="0"/>
              <a:t>30+ часов(теория+ практика)  </a:t>
            </a:r>
            <a:endParaRPr lang="ru-RU" dirty="0"/>
          </a:p>
          <a:p>
            <a:r>
              <a:rPr lang="ru-RU" dirty="0"/>
              <a:t>3-й семестр </a:t>
            </a:r>
            <a:endParaRPr lang="ru-RU" dirty="0"/>
          </a:p>
          <a:p>
            <a:r>
              <a:rPr lang="ru-RU" dirty="0"/>
              <a:t>Разделение на выбор - чистый </a:t>
            </a:r>
            <a:r>
              <a:rPr lang="ru-RU" dirty="0" err="1"/>
              <a:t>data</a:t>
            </a:r>
            <a:r>
              <a:rPr lang="ru-RU" dirty="0"/>
              <a:t> </a:t>
            </a:r>
            <a:r>
              <a:rPr lang="ru-RU" dirty="0" err="1"/>
              <a:t>sciense</a:t>
            </a:r>
            <a:r>
              <a:rPr lang="ru-RU" dirty="0"/>
              <a:t> или </a:t>
            </a:r>
            <a:r>
              <a:rPr lang="ru-RU" dirty="0" err="1"/>
              <a:t>system</a:t>
            </a:r>
            <a:r>
              <a:rPr lang="ru-RU" dirty="0"/>
              <a:t> </a:t>
            </a:r>
            <a:r>
              <a:rPr lang="ru-RU" dirty="0" err="1"/>
              <a:t>development</a:t>
            </a:r>
            <a:r>
              <a:rPr lang="ru-RU" dirty="0"/>
              <a:t>.  </a:t>
            </a:r>
            <a:endParaRPr lang="ru-RU" dirty="0"/>
          </a:p>
          <a:p>
            <a:r>
              <a:rPr lang="ru-RU" dirty="0" err="1"/>
              <a:t>data</a:t>
            </a:r>
            <a:r>
              <a:rPr lang="ru-RU" dirty="0"/>
              <a:t> </a:t>
            </a:r>
            <a:r>
              <a:rPr lang="ru-RU" dirty="0" err="1"/>
              <a:t>sciense</a:t>
            </a:r>
            <a:r>
              <a:rPr lang="ru-RU" dirty="0"/>
              <a:t> - углубленное изучение </a:t>
            </a:r>
            <a:r>
              <a:rPr lang="ru-RU" dirty="0" err="1"/>
              <a:t>deep</a:t>
            </a:r>
            <a:r>
              <a:rPr lang="ru-RU" dirty="0"/>
              <a:t> </a:t>
            </a:r>
            <a:r>
              <a:rPr lang="ru-RU" dirty="0" err="1"/>
              <a:t>learning</a:t>
            </a:r>
            <a:r>
              <a:rPr lang="ru-RU" dirty="0"/>
              <a:t> и сопутствующего математического аппарата, анализа производительности сетей, </a:t>
            </a:r>
            <a:r>
              <a:rPr lang="ru-RU" dirty="0" err="1"/>
              <a:t>опитмизации</a:t>
            </a:r>
            <a:r>
              <a:rPr lang="ru-RU" dirty="0"/>
              <a:t> работы сетей.  </a:t>
            </a:r>
            <a:endParaRPr lang="ru-RU" dirty="0"/>
          </a:p>
          <a:p>
            <a:r>
              <a:rPr lang="ru-RU" dirty="0" err="1"/>
              <a:t>system</a:t>
            </a:r>
            <a:r>
              <a:rPr lang="ru-RU" dirty="0"/>
              <a:t> </a:t>
            </a:r>
            <a:r>
              <a:rPr lang="ru-RU" dirty="0" err="1"/>
              <a:t>development</a:t>
            </a:r>
            <a:r>
              <a:rPr lang="ru-RU" dirty="0"/>
              <a:t> - разработка и развертывание ПО с использованием компонентов использующих инструментарий глубокого обучения. Знакомство с системными компонентами, понятием виртуализации, сервисной инфраструктуры. </a:t>
            </a:r>
            <a:endParaRPr lang="ru-RU" dirty="0"/>
          </a:p>
          <a:p>
            <a:r>
              <a:rPr lang="ru-RU" dirty="0"/>
              <a:t>4-й семестр  </a:t>
            </a:r>
            <a:endParaRPr lang="ru-RU" dirty="0"/>
          </a:p>
          <a:p>
            <a:r>
              <a:rPr lang="ru-RU" dirty="0"/>
              <a:t>Изучение встраиваемых систем в связке с </a:t>
            </a:r>
            <a:r>
              <a:rPr lang="ru-RU" dirty="0" err="1"/>
              <a:t>DLи</a:t>
            </a:r>
            <a:r>
              <a:rPr lang="ru-RU" dirty="0"/>
              <a:t> CV - (платформы </a:t>
            </a:r>
            <a:r>
              <a:rPr lang="ru-RU" dirty="0" err="1"/>
              <a:t>jetson</a:t>
            </a:r>
            <a:r>
              <a:rPr lang="ru-RU" dirty="0"/>
              <a:t> и т.д.)</a:t>
            </a:r>
            <a:endParaRPr lang="ru-RU" dirty="0"/>
          </a:p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D861DE-9820-A34E-9D6F-B0874821B491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Программа обучения:</a:t>
            </a:r>
            <a:endParaRPr lang="ru-RU" dirty="0"/>
          </a:p>
          <a:p>
            <a:r>
              <a:rPr lang="ru-RU" dirty="0"/>
              <a:t>1 семестр</a:t>
            </a:r>
            <a:endParaRPr lang="ru-RU" dirty="0"/>
          </a:p>
          <a:p>
            <a:r>
              <a:rPr lang="ru-RU" dirty="0"/>
              <a:t>Теория: </a:t>
            </a:r>
            <a:endParaRPr lang="ru-RU" dirty="0"/>
          </a:p>
          <a:p>
            <a:r>
              <a:rPr lang="ru-RU" dirty="0"/>
              <a:t>1) Программирование, общие концепции программирования, история развития вычислительной техники(1 лекция)</a:t>
            </a:r>
            <a:endParaRPr lang="ru-RU" dirty="0"/>
          </a:p>
          <a:p>
            <a:r>
              <a:rPr lang="ru-RU" dirty="0"/>
              <a:t>2) Общие парадигмы программирования или почему нужно сначала думать, а потом писать(0,5 лекции)</a:t>
            </a:r>
            <a:endParaRPr lang="ru-RU" dirty="0"/>
          </a:p>
          <a:p>
            <a:r>
              <a:rPr lang="ru-RU" dirty="0"/>
              <a:t>3) История развития языков программирования(0,5 лекции)</a:t>
            </a:r>
            <a:endParaRPr lang="ru-RU" dirty="0"/>
          </a:p>
          <a:p>
            <a:r>
              <a:rPr lang="ru-RU" dirty="0"/>
              <a:t>4) </a:t>
            </a:r>
            <a:r>
              <a:rPr lang="ru-RU" dirty="0" err="1"/>
              <a:t>Python</a:t>
            </a:r>
            <a:r>
              <a:rPr lang="ru-RU" dirty="0"/>
              <a:t> - первое знакомство с языком. Выполнение программ интерпретатором и пользователем Выполнение программ</a:t>
            </a:r>
            <a:endParaRPr lang="ru-RU" dirty="0"/>
          </a:p>
          <a:p>
            <a:r>
              <a:rPr lang="ru-RU" dirty="0"/>
              <a:t>5) Типы и операции (3 лекции)</a:t>
            </a:r>
            <a:endParaRPr lang="ru-RU" dirty="0"/>
          </a:p>
          <a:p>
            <a:r>
              <a:rPr lang="ru-RU" dirty="0"/>
              <a:t>6) Синтаксис операторов в  </a:t>
            </a:r>
            <a:r>
              <a:rPr lang="ru-RU" dirty="0" err="1"/>
              <a:t>Python</a:t>
            </a:r>
            <a:r>
              <a:rPr lang="ru-RU" dirty="0"/>
              <a:t> (2 лекции)</a:t>
            </a:r>
            <a:endParaRPr lang="ru-RU" dirty="0"/>
          </a:p>
          <a:p>
            <a:r>
              <a:rPr lang="ru-RU" dirty="0"/>
              <a:t>7) Функции в </a:t>
            </a:r>
            <a:r>
              <a:rPr lang="ru-RU" dirty="0" err="1"/>
              <a:t>Python</a:t>
            </a:r>
            <a:r>
              <a:rPr lang="ru-RU" dirty="0"/>
              <a:t>, процедурное программирование (1 лекция)</a:t>
            </a:r>
            <a:endParaRPr lang="ru-RU" dirty="0"/>
          </a:p>
          <a:p>
            <a:r>
              <a:rPr lang="ru-RU" dirty="0"/>
              <a:t>8) Генераторы (1 лекция)</a:t>
            </a:r>
            <a:endParaRPr lang="ru-RU" dirty="0"/>
          </a:p>
          <a:p>
            <a:r>
              <a:rPr lang="ru-RU" dirty="0"/>
              <a:t>9) Модули и пакеты модулей (2 лекции)</a:t>
            </a:r>
            <a:endParaRPr lang="ru-RU" dirty="0"/>
          </a:p>
          <a:p>
            <a:r>
              <a:rPr lang="ru-RU" dirty="0"/>
              <a:t>10) Объектно-ориентированное программирование в </a:t>
            </a:r>
            <a:r>
              <a:rPr lang="ru-RU" dirty="0" err="1"/>
              <a:t>Python</a:t>
            </a:r>
            <a:r>
              <a:rPr lang="ru-RU" dirty="0"/>
              <a:t>(3 лекции)</a:t>
            </a:r>
            <a:endParaRPr lang="ru-RU" dirty="0"/>
          </a:p>
          <a:p>
            <a:r>
              <a:rPr lang="ru-RU" dirty="0"/>
              <a:t>Практика: </a:t>
            </a:r>
            <a:endParaRPr lang="ru-RU" dirty="0"/>
          </a:p>
          <a:p>
            <a:r>
              <a:rPr lang="ru-RU" dirty="0"/>
              <a:t>Лабораторные работы</a:t>
            </a:r>
            <a:endParaRPr lang="ru-RU" dirty="0"/>
          </a:p>
          <a:p>
            <a:r>
              <a:rPr lang="ru-RU" dirty="0"/>
              <a:t>1) типы и операции - 2  часа</a:t>
            </a:r>
            <a:endParaRPr lang="ru-RU" dirty="0"/>
          </a:p>
          <a:p>
            <a:r>
              <a:rPr lang="ru-RU" dirty="0"/>
              <a:t>2) Процедурное программирование - 2 часа</a:t>
            </a:r>
            <a:endParaRPr lang="ru-RU" dirty="0"/>
          </a:p>
          <a:p>
            <a:r>
              <a:rPr lang="ru-RU" dirty="0"/>
              <a:t>3) Генераторы - 4 часа</a:t>
            </a:r>
            <a:endParaRPr lang="ru-RU" dirty="0"/>
          </a:p>
          <a:p>
            <a:r>
              <a:rPr lang="ru-RU" dirty="0"/>
              <a:t>4) Модули и пакеты - 2 часа</a:t>
            </a:r>
            <a:endParaRPr lang="ru-RU" dirty="0"/>
          </a:p>
          <a:p>
            <a:r>
              <a:rPr lang="ru-RU" dirty="0"/>
              <a:t>5) ООП - 6 часов</a:t>
            </a:r>
            <a:endParaRPr lang="ru-RU" dirty="0"/>
          </a:p>
          <a:p>
            <a:r>
              <a:rPr lang="ru-RU" dirty="0"/>
              <a:t>2-й семестр </a:t>
            </a:r>
            <a:endParaRPr lang="ru-RU" dirty="0"/>
          </a:p>
          <a:p>
            <a:r>
              <a:rPr lang="ru-RU" dirty="0"/>
              <a:t>Тематика: углубленное изучение языков программирования, начало работы с системным инструментарием и основными библиотеками машинного обучения и компьютерного зрения </a:t>
            </a:r>
            <a:endParaRPr lang="ru-RU" dirty="0"/>
          </a:p>
          <a:p>
            <a:r>
              <a:rPr lang="ru-RU" dirty="0"/>
              <a:t>30+ часов(теория+ практика)  </a:t>
            </a:r>
            <a:endParaRPr lang="ru-RU" dirty="0"/>
          </a:p>
          <a:p>
            <a:r>
              <a:rPr lang="ru-RU" dirty="0"/>
              <a:t>3-й семестр </a:t>
            </a:r>
            <a:endParaRPr lang="ru-RU" dirty="0"/>
          </a:p>
          <a:p>
            <a:r>
              <a:rPr lang="ru-RU" dirty="0"/>
              <a:t>Разделение на выбор - чистый </a:t>
            </a:r>
            <a:r>
              <a:rPr lang="ru-RU" dirty="0" err="1"/>
              <a:t>data</a:t>
            </a:r>
            <a:r>
              <a:rPr lang="ru-RU" dirty="0"/>
              <a:t> </a:t>
            </a:r>
            <a:r>
              <a:rPr lang="ru-RU" dirty="0" err="1"/>
              <a:t>sciense</a:t>
            </a:r>
            <a:r>
              <a:rPr lang="ru-RU" dirty="0"/>
              <a:t> или </a:t>
            </a:r>
            <a:r>
              <a:rPr lang="ru-RU" dirty="0" err="1"/>
              <a:t>system</a:t>
            </a:r>
            <a:r>
              <a:rPr lang="ru-RU" dirty="0"/>
              <a:t> </a:t>
            </a:r>
            <a:r>
              <a:rPr lang="ru-RU" dirty="0" err="1"/>
              <a:t>development</a:t>
            </a:r>
            <a:r>
              <a:rPr lang="ru-RU" dirty="0"/>
              <a:t>.  </a:t>
            </a:r>
            <a:endParaRPr lang="ru-RU" dirty="0"/>
          </a:p>
          <a:p>
            <a:r>
              <a:rPr lang="ru-RU" dirty="0" err="1"/>
              <a:t>data</a:t>
            </a:r>
            <a:r>
              <a:rPr lang="ru-RU" dirty="0"/>
              <a:t> </a:t>
            </a:r>
            <a:r>
              <a:rPr lang="ru-RU" dirty="0" err="1"/>
              <a:t>sciense</a:t>
            </a:r>
            <a:r>
              <a:rPr lang="ru-RU" dirty="0"/>
              <a:t> - углубленное изучение </a:t>
            </a:r>
            <a:r>
              <a:rPr lang="ru-RU" dirty="0" err="1"/>
              <a:t>deep</a:t>
            </a:r>
            <a:r>
              <a:rPr lang="ru-RU" dirty="0"/>
              <a:t> </a:t>
            </a:r>
            <a:r>
              <a:rPr lang="ru-RU" dirty="0" err="1"/>
              <a:t>learning</a:t>
            </a:r>
            <a:r>
              <a:rPr lang="ru-RU" dirty="0"/>
              <a:t> и сопутствующего математического аппарата, анализа производительности сетей, </a:t>
            </a:r>
            <a:r>
              <a:rPr lang="ru-RU" dirty="0" err="1"/>
              <a:t>опитмизации</a:t>
            </a:r>
            <a:r>
              <a:rPr lang="ru-RU" dirty="0"/>
              <a:t> работы сетей.  </a:t>
            </a:r>
            <a:endParaRPr lang="ru-RU" dirty="0"/>
          </a:p>
          <a:p>
            <a:r>
              <a:rPr lang="ru-RU" dirty="0" err="1"/>
              <a:t>system</a:t>
            </a:r>
            <a:r>
              <a:rPr lang="ru-RU" dirty="0"/>
              <a:t> </a:t>
            </a:r>
            <a:r>
              <a:rPr lang="ru-RU" dirty="0" err="1"/>
              <a:t>development</a:t>
            </a:r>
            <a:r>
              <a:rPr lang="ru-RU" dirty="0"/>
              <a:t> - разработка и развертывание ПО с использованием компонентов использующих инструментарий глубокого обучения. Знакомство с системными компонентами, понятием виртуализации, сервисной инфраструктуры. </a:t>
            </a:r>
            <a:endParaRPr lang="ru-RU" dirty="0"/>
          </a:p>
          <a:p>
            <a:r>
              <a:rPr lang="ru-RU" dirty="0"/>
              <a:t>4-й семестр  </a:t>
            </a:r>
            <a:endParaRPr lang="ru-RU" dirty="0"/>
          </a:p>
          <a:p>
            <a:r>
              <a:rPr lang="ru-RU" dirty="0"/>
              <a:t>Изучение встраиваемых систем в связке с </a:t>
            </a:r>
            <a:r>
              <a:rPr lang="ru-RU" dirty="0" err="1"/>
              <a:t>DLи</a:t>
            </a:r>
            <a:r>
              <a:rPr lang="ru-RU" dirty="0"/>
              <a:t> CV - (платформы </a:t>
            </a:r>
            <a:r>
              <a:rPr lang="ru-RU" dirty="0" err="1"/>
              <a:t>jetson</a:t>
            </a:r>
            <a:r>
              <a:rPr lang="ru-RU" dirty="0"/>
              <a:t> и т.д.)</a:t>
            </a:r>
            <a:endParaRPr lang="ru-RU" dirty="0"/>
          </a:p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D861DE-9820-A34E-9D6F-B0874821B491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Программа обучения:</a:t>
            </a:r>
            <a:endParaRPr lang="ru-RU" dirty="0"/>
          </a:p>
          <a:p>
            <a:r>
              <a:rPr lang="ru-RU" dirty="0"/>
              <a:t>1 семестр</a:t>
            </a:r>
            <a:endParaRPr lang="ru-RU" dirty="0"/>
          </a:p>
          <a:p>
            <a:r>
              <a:rPr lang="ru-RU" dirty="0"/>
              <a:t>Теория: </a:t>
            </a:r>
            <a:endParaRPr lang="ru-RU" dirty="0"/>
          </a:p>
          <a:p>
            <a:r>
              <a:rPr lang="ru-RU" dirty="0"/>
              <a:t>1) Программирование, общие концепции программирования, история развития вычислительной техники(1 лекция)</a:t>
            </a:r>
            <a:endParaRPr lang="ru-RU" dirty="0"/>
          </a:p>
          <a:p>
            <a:r>
              <a:rPr lang="ru-RU" dirty="0"/>
              <a:t>2) Общие парадигмы программирования или почему нужно сначала думать, а потом писать(0,5 лекции)</a:t>
            </a:r>
            <a:endParaRPr lang="ru-RU" dirty="0"/>
          </a:p>
          <a:p>
            <a:r>
              <a:rPr lang="ru-RU" dirty="0"/>
              <a:t>3) История развития языков программирования(0,5 лекции)</a:t>
            </a:r>
            <a:endParaRPr lang="ru-RU" dirty="0"/>
          </a:p>
          <a:p>
            <a:r>
              <a:rPr lang="ru-RU" dirty="0"/>
              <a:t>4) </a:t>
            </a:r>
            <a:r>
              <a:rPr lang="ru-RU" dirty="0" err="1"/>
              <a:t>Python</a:t>
            </a:r>
            <a:r>
              <a:rPr lang="ru-RU" dirty="0"/>
              <a:t> - первое знакомство с языком. Выполнение программ интерпретатором и пользователем Выполнение программ</a:t>
            </a:r>
            <a:endParaRPr lang="ru-RU" dirty="0"/>
          </a:p>
          <a:p>
            <a:r>
              <a:rPr lang="ru-RU" dirty="0"/>
              <a:t>5) Типы и операции (3 лекции)</a:t>
            </a:r>
            <a:endParaRPr lang="ru-RU" dirty="0"/>
          </a:p>
          <a:p>
            <a:r>
              <a:rPr lang="ru-RU" dirty="0"/>
              <a:t>6) Синтаксис операторов в  </a:t>
            </a:r>
            <a:r>
              <a:rPr lang="ru-RU" dirty="0" err="1"/>
              <a:t>Python</a:t>
            </a:r>
            <a:r>
              <a:rPr lang="ru-RU" dirty="0"/>
              <a:t> (2 лекции)</a:t>
            </a:r>
            <a:endParaRPr lang="ru-RU" dirty="0"/>
          </a:p>
          <a:p>
            <a:r>
              <a:rPr lang="ru-RU" dirty="0"/>
              <a:t>7) Функции в </a:t>
            </a:r>
            <a:r>
              <a:rPr lang="ru-RU" dirty="0" err="1"/>
              <a:t>Python</a:t>
            </a:r>
            <a:r>
              <a:rPr lang="ru-RU" dirty="0"/>
              <a:t>, процедурное программирование (1 лекция)</a:t>
            </a:r>
            <a:endParaRPr lang="ru-RU" dirty="0"/>
          </a:p>
          <a:p>
            <a:r>
              <a:rPr lang="ru-RU" dirty="0"/>
              <a:t>8) Генераторы (1 лекция)</a:t>
            </a:r>
            <a:endParaRPr lang="ru-RU" dirty="0"/>
          </a:p>
          <a:p>
            <a:r>
              <a:rPr lang="ru-RU" dirty="0"/>
              <a:t>9) Модули и пакеты модулей (2 лекции)</a:t>
            </a:r>
            <a:endParaRPr lang="ru-RU" dirty="0"/>
          </a:p>
          <a:p>
            <a:r>
              <a:rPr lang="ru-RU" dirty="0"/>
              <a:t>10) Объектно-ориентированное программирование в </a:t>
            </a:r>
            <a:r>
              <a:rPr lang="ru-RU" dirty="0" err="1"/>
              <a:t>Python</a:t>
            </a:r>
            <a:r>
              <a:rPr lang="ru-RU" dirty="0"/>
              <a:t>(3 лекции)</a:t>
            </a:r>
            <a:endParaRPr lang="ru-RU" dirty="0"/>
          </a:p>
          <a:p>
            <a:r>
              <a:rPr lang="ru-RU" dirty="0"/>
              <a:t>Практика: </a:t>
            </a:r>
            <a:endParaRPr lang="ru-RU" dirty="0"/>
          </a:p>
          <a:p>
            <a:r>
              <a:rPr lang="ru-RU" dirty="0"/>
              <a:t>Лабораторные работы</a:t>
            </a:r>
            <a:endParaRPr lang="ru-RU" dirty="0"/>
          </a:p>
          <a:p>
            <a:r>
              <a:rPr lang="ru-RU" dirty="0"/>
              <a:t>1) типы и операции - 2  часа</a:t>
            </a:r>
            <a:endParaRPr lang="ru-RU" dirty="0"/>
          </a:p>
          <a:p>
            <a:r>
              <a:rPr lang="ru-RU" dirty="0"/>
              <a:t>2) Процедурное программирование - 2 часа</a:t>
            </a:r>
            <a:endParaRPr lang="ru-RU" dirty="0"/>
          </a:p>
          <a:p>
            <a:r>
              <a:rPr lang="ru-RU" dirty="0"/>
              <a:t>3) Генераторы - 4 часа</a:t>
            </a:r>
            <a:endParaRPr lang="ru-RU" dirty="0"/>
          </a:p>
          <a:p>
            <a:r>
              <a:rPr lang="ru-RU" dirty="0"/>
              <a:t>4) Модули и пакеты - 2 часа</a:t>
            </a:r>
            <a:endParaRPr lang="ru-RU" dirty="0"/>
          </a:p>
          <a:p>
            <a:r>
              <a:rPr lang="ru-RU" dirty="0"/>
              <a:t>5) ООП - 6 часов</a:t>
            </a:r>
            <a:endParaRPr lang="ru-RU" dirty="0"/>
          </a:p>
          <a:p>
            <a:r>
              <a:rPr lang="ru-RU" dirty="0"/>
              <a:t>2-й семестр </a:t>
            </a:r>
            <a:endParaRPr lang="ru-RU" dirty="0"/>
          </a:p>
          <a:p>
            <a:r>
              <a:rPr lang="ru-RU" dirty="0"/>
              <a:t>Тематика: углубленное изучение языков программирования, начало работы с системным инструментарием и основными библиотеками машинного обучения и компьютерного зрения </a:t>
            </a:r>
            <a:endParaRPr lang="ru-RU" dirty="0"/>
          </a:p>
          <a:p>
            <a:r>
              <a:rPr lang="ru-RU" dirty="0"/>
              <a:t>30+ часов(теория+ практика)  </a:t>
            </a:r>
            <a:endParaRPr lang="ru-RU" dirty="0"/>
          </a:p>
          <a:p>
            <a:r>
              <a:rPr lang="ru-RU" dirty="0"/>
              <a:t>3-й семестр </a:t>
            </a:r>
            <a:endParaRPr lang="ru-RU" dirty="0"/>
          </a:p>
          <a:p>
            <a:r>
              <a:rPr lang="ru-RU" dirty="0"/>
              <a:t>Разделение на выбор - чистый </a:t>
            </a:r>
            <a:r>
              <a:rPr lang="ru-RU" dirty="0" err="1"/>
              <a:t>data</a:t>
            </a:r>
            <a:r>
              <a:rPr lang="ru-RU" dirty="0"/>
              <a:t> </a:t>
            </a:r>
            <a:r>
              <a:rPr lang="ru-RU" dirty="0" err="1"/>
              <a:t>sciense</a:t>
            </a:r>
            <a:r>
              <a:rPr lang="ru-RU" dirty="0"/>
              <a:t> или </a:t>
            </a:r>
            <a:r>
              <a:rPr lang="ru-RU" dirty="0" err="1"/>
              <a:t>system</a:t>
            </a:r>
            <a:r>
              <a:rPr lang="ru-RU" dirty="0"/>
              <a:t> </a:t>
            </a:r>
            <a:r>
              <a:rPr lang="ru-RU" dirty="0" err="1"/>
              <a:t>development</a:t>
            </a:r>
            <a:r>
              <a:rPr lang="ru-RU" dirty="0"/>
              <a:t>.  </a:t>
            </a:r>
            <a:endParaRPr lang="ru-RU" dirty="0"/>
          </a:p>
          <a:p>
            <a:r>
              <a:rPr lang="ru-RU" dirty="0" err="1"/>
              <a:t>data</a:t>
            </a:r>
            <a:r>
              <a:rPr lang="ru-RU" dirty="0"/>
              <a:t> </a:t>
            </a:r>
            <a:r>
              <a:rPr lang="ru-RU" dirty="0" err="1"/>
              <a:t>sciense</a:t>
            </a:r>
            <a:r>
              <a:rPr lang="ru-RU" dirty="0"/>
              <a:t> - углубленное изучение </a:t>
            </a:r>
            <a:r>
              <a:rPr lang="ru-RU" dirty="0" err="1"/>
              <a:t>deep</a:t>
            </a:r>
            <a:r>
              <a:rPr lang="ru-RU" dirty="0"/>
              <a:t> </a:t>
            </a:r>
            <a:r>
              <a:rPr lang="ru-RU" dirty="0" err="1"/>
              <a:t>learning</a:t>
            </a:r>
            <a:r>
              <a:rPr lang="ru-RU" dirty="0"/>
              <a:t> и сопутствующего математического аппарата, анализа производительности сетей, </a:t>
            </a:r>
            <a:r>
              <a:rPr lang="ru-RU" dirty="0" err="1"/>
              <a:t>опитмизации</a:t>
            </a:r>
            <a:r>
              <a:rPr lang="ru-RU" dirty="0"/>
              <a:t> работы сетей.  </a:t>
            </a:r>
            <a:endParaRPr lang="ru-RU" dirty="0"/>
          </a:p>
          <a:p>
            <a:r>
              <a:rPr lang="ru-RU" dirty="0" err="1"/>
              <a:t>system</a:t>
            </a:r>
            <a:r>
              <a:rPr lang="ru-RU" dirty="0"/>
              <a:t> </a:t>
            </a:r>
            <a:r>
              <a:rPr lang="ru-RU" dirty="0" err="1"/>
              <a:t>development</a:t>
            </a:r>
            <a:r>
              <a:rPr lang="ru-RU" dirty="0"/>
              <a:t> - разработка и развертывание ПО с использованием компонентов использующих инструментарий глубокого обучения. Знакомство с системными компонентами, понятием виртуализации, сервисной инфраструктуры. </a:t>
            </a:r>
            <a:endParaRPr lang="ru-RU" dirty="0"/>
          </a:p>
          <a:p>
            <a:r>
              <a:rPr lang="ru-RU" dirty="0"/>
              <a:t>4-й семестр  </a:t>
            </a:r>
            <a:endParaRPr lang="ru-RU" dirty="0"/>
          </a:p>
          <a:p>
            <a:r>
              <a:rPr lang="ru-RU" dirty="0"/>
              <a:t>Изучение встраиваемых систем в связке с </a:t>
            </a:r>
            <a:r>
              <a:rPr lang="ru-RU" dirty="0" err="1"/>
              <a:t>DLи</a:t>
            </a:r>
            <a:r>
              <a:rPr lang="ru-RU" dirty="0"/>
              <a:t> CV - (платформы </a:t>
            </a:r>
            <a:r>
              <a:rPr lang="ru-RU" dirty="0" err="1"/>
              <a:t>jetson</a:t>
            </a:r>
            <a:r>
              <a:rPr lang="ru-RU" dirty="0"/>
              <a:t> и т.д.)</a:t>
            </a:r>
            <a:endParaRPr lang="ru-RU" dirty="0"/>
          </a:p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D861DE-9820-A34E-9D6F-B0874821B491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Программа обучения:</a:t>
            </a:r>
            <a:endParaRPr lang="ru-RU" dirty="0"/>
          </a:p>
          <a:p>
            <a:r>
              <a:rPr lang="ru-RU" dirty="0"/>
              <a:t>1 семестр</a:t>
            </a:r>
            <a:endParaRPr lang="ru-RU" dirty="0"/>
          </a:p>
          <a:p>
            <a:r>
              <a:rPr lang="ru-RU" dirty="0"/>
              <a:t>Теория: </a:t>
            </a:r>
            <a:endParaRPr lang="ru-RU" dirty="0"/>
          </a:p>
          <a:p>
            <a:r>
              <a:rPr lang="ru-RU" dirty="0"/>
              <a:t>1) Программирование, общие концепции программирования, история развития вычислительной техники(1 лекция)</a:t>
            </a:r>
            <a:endParaRPr lang="ru-RU" dirty="0"/>
          </a:p>
          <a:p>
            <a:r>
              <a:rPr lang="ru-RU" dirty="0"/>
              <a:t>2) Общие парадигмы программирования или почему нужно сначала думать, а потом писать(0,5 лекции)</a:t>
            </a:r>
            <a:endParaRPr lang="ru-RU" dirty="0"/>
          </a:p>
          <a:p>
            <a:r>
              <a:rPr lang="ru-RU" dirty="0"/>
              <a:t>3) История развития языков программирования(0,5 лекции)</a:t>
            </a:r>
            <a:endParaRPr lang="ru-RU" dirty="0"/>
          </a:p>
          <a:p>
            <a:r>
              <a:rPr lang="ru-RU" dirty="0"/>
              <a:t>4) </a:t>
            </a:r>
            <a:r>
              <a:rPr lang="ru-RU" dirty="0" err="1"/>
              <a:t>Python</a:t>
            </a:r>
            <a:r>
              <a:rPr lang="ru-RU" dirty="0"/>
              <a:t> - первое знакомство с языком. Выполнение программ интерпретатором и пользователем Выполнение программ</a:t>
            </a:r>
            <a:endParaRPr lang="ru-RU" dirty="0"/>
          </a:p>
          <a:p>
            <a:r>
              <a:rPr lang="ru-RU" dirty="0"/>
              <a:t>5) Типы и операции (3 лекции)</a:t>
            </a:r>
            <a:endParaRPr lang="ru-RU" dirty="0"/>
          </a:p>
          <a:p>
            <a:r>
              <a:rPr lang="ru-RU" dirty="0"/>
              <a:t>6) Синтаксис операторов в  </a:t>
            </a:r>
            <a:r>
              <a:rPr lang="ru-RU" dirty="0" err="1"/>
              <a:t>Python</a:t>
            </a:r>
            <a:r>
              <a:rPr lang="ru-RU" dirty="0"/>
              <a:t> (2 лекции)</a:t>
            </a:r>
            <a:endParaRPr lang="ru-RU" dirty="0"/>
          </a:p>
          <a:p>
            <a:r>
              <a:rPr lang="ru-RU" dirty="0"/>
              <a:t>7) Функции в </a:t>
            </a:r>
            <a:r>
              <a:rPr lang="ru-RU" dirty="0" err="1"/>
              <a:t>Python</a:t>
            </a:r>
            <a:r>
              <a:rPr lang="ru-RU" dirty="0"/>
              <a:t>, процедурное программирование (1 лекция)</a:t>
            </a:r>
            <a:endParaRPr lang="ru-RU" dirty="0"/>
          </a:p>
          <a:p>
            <a:r>
              <a:rPr lang="ru-RU" dirty="0"/>
              <a:t>8) Генераторы (1 лекция)</a:t>
            </a:r>
            <a:endParaRPr lang="ru-RU" dirty="0"/>
          </a:p>
          <a:p>
            <a:r>
              <a:rPr lang="ru-RU" dirty="0"/>
              <a:t>9) Модули и пакеты модулей (2 лекции)</a:t>
            </a:r>
            <a:endParaRPr lang="ru-RU" dirty="0"/>
          </a:p>
          <a:p>
            <a:r>
              <a:rPr lang="ru-RU" dirty="0"/>
              <a:t>10) Объектно-ориентированное программирование в </a:t>
            </a:r>
            <a:r>
              <a:rPr lang="ru-RU" dirty="0" err="1"/>
              <a:t>Python</a:t>
            </a:r>
            <a:r>
              <a:rPr lang="ru-RU" dirty="0"/>
              <a:t>(3 лекции)</a:t>
            </a:r>
            <a:endParaRPr lang="ru-RU" dirty="0"/>
          </a:p>
          <a:p>
            <a:r>
              <a:rPr lang="ru-RU" dirty="0"/>
              <a:t>Практика: </a:t>
            </a:r>
            <a:endParaRPr lang="ru-RU" dirty="0"/>
          </a:p>
          <a:p>
            <a:r>
              <a:rPr lang="ru-RU" dirty="0"/>
              <a:t>Лабораторные работы</a:t>
            </a:r>
            <a:endParaRPr lang="ru-RU" dirty="0"/>
          </a:p>
          <a:p>
            <a:r>
              <a:rPr lang="ru-RU" dirty="0"/>
              <a:t>1) типы и операции - 2  часа</a:t>
            </a:r>
            <a:endParaRPr lang="ru-RU" dirty="0"/>
          </a:p>
          <a:p>
            <a:r>
              <a:rPr lang="ru-RU" dirty="0"/>
              <a:t>2) Процедурное программирование - 2 часа</a:t>
            </a:r>
            <a:endParaRPr lang="ru-RU" dirty="0"/>
          </a:p>
          <a:p>
            <a:r>
              <a:rPr lang="ru-RU" dirty="0"/>
              <a:t>3) Генераторы - 4 часа</a:t>
            </a:r>
            <a:endParaRPr lang="ru-RU" dirty="0"/>
          </a:p>
          <a:p>
            <a:r>
              <a:rPr lang="ru-RU" dirty="0"/>
              <a:t>4) Модули и пакеты - 2 часа</a:t>
            </a:r>
            <a:endParaRPr lang="ru-RU" dirty="0"/>
          </a:p>
          <a:p>
            <a:r>
              <a:rPr lang="ru-RU" dirty="0"/>
              <a:t>5) ООП - 6 часов</a:t>
            </a:r>
            <a:endParaRPr lang="ru-RU" dirty="0"/>
          </a:p>
          <a:p>
            <a:r>
              <a:rPr lang="ru-RU" dirty="0"/>
              <a:t>2-й семестр </a:t>
            </a:r>
            <a:endParaRPr lang="ru-RU" dirty="0"/>
          </a:p>
          <a:p>
            <a:r>
              <a:rPr lang="ru-RU" dirty="0"/>
              <a:t>Тематика: углубленное изучение языков программирования, начало работы с системным инструментарием и основными библиотеками машинного обучения и компьютерного зрения </a:t>
            </a:r>
            <a:endParaRPr lang="ru-RU" dirty="0"/>
          </a:p>
          <a:p>
            <a:r>
              <a:rPr lang="ru-RU" dirty="0"/>
              <a:t>30+ часов(теория+ практика)  </a:t>
            </a:r>
            <a:endParaRPr lang="ru-RU" dirty="0"/>
          </a:p>
          <a:p>
            <a:r>
              <a:rPr lang="ru-RU" dirty="0"/>
              <a:t>3-й семестр </a:t>
            </a:r>
            <a:endParaRPr lang="ru-RU" dirty="0"/>
          </a:p>
          <a:p>
            <a:r>
              <a:rPr lang="ru-RU" dirty="0"/>
              <a:t>Разделение на выбор - чистый </a:t>
            </a:r>
            <a:r>
              <a:rPr lang="ru-RU" dirty="0" err="1"/>
              <a:t>data</a:t>
            </a:r>
            <a:r>
              <a:rPr lang="ru-RU" dirty="0"/>
              <a:t> </a:t>
            </a:r>
            <a:r>
              <a:rPr lang="ru-RU" dirty="0" err="1"/>
              <a:t>sciense</a:t>
            </a:r>
            <a:r>
              <a:rPr lang="ru-RU" dirty="0"/>
              <a:t> или </a:t>
            </a:r>
            <a:r>
              <a:rPr lang="ru-RU" dirty="0" err="1"/>
              <a:t>system</a:t>
            </a:r>
            <a:r>
              <a:rPr lang="ru-RU" dirty="0"/>
              <a:t> </a:t>
            </a:r>
            <a:r>
              <a:rPr lang="ru-RU" dirty="0" err="1"/>
              <a:t>development</a:t>
            </a:r>
            <a:r>
              <a:rPr lang="ru-RU" dirty="0"/>
              <a:t>.  </a:t>
            </a:r>
            <a:endParaRPr lang="ru-RU" dirty="0"/>
          </a:p>
          <a:p>
            <a:r>
              <a:rPr lang="ru-RU" dirty="0" err="1"/>
              <a:t>data</a:t>
            </a:r>
            <a:r>
              <a:rPr lang="ru-RU" dirty="0"/>
              <a:t> </a:t>
            </a:r>
            <a:r>
              <a:rPr lang="ru-RU" dirty="0" err="1"/>
              <a:t>sciense</a:t>
            </a:r>
            <a:r>
              <a:rPr lang="ru-RU" dirty="0"/>
              <a:t> - углубленное изучение </a:t>
            </a:r>
            <a:r>
              <a:rPr lang="ru-RU" dirty="0" err="1"/>
              <a:t>deep</a:t>
            </a:r>
            <a:r>
              <a:rPr lang="ru-RU" dirty="0"/>
              <a:t> </a:t>
            </a:r>
            <a:r>
              <a:rPr lang="ru-RU" dirty="0" err="1"/>
              <a:t>learning</a:t>
            </a:r>
            <a:r>
              <a:rPr lang="ru-RU" dirty="0"/>
              <a:t> и сопутствующего математического аппарата, анализа производительности сетей, </a:t>
            </a:r>
            <a:r>
              <a:rPr lang="ru-RU" dirty="0" err="1"/>
              <a:t>опитмизации</a:t>
            </a:r>
            <a:r>
              <a:rPr lang="ru-RU" dirty="0"/>
              <a:t> работы сетей.  </a:t>
            </a:r>
            <a:endParaRPr lang="ru-RU" dirty="0"/>
          </a:p>
          <a:p>
            <a:r>
              <a:rPr lang="ru-RU" dirty="0" err="1"/>
              <a:t>system</a:t>
            </a:r>
            <a:r>
              <a:rPr lang="ru-RU" dirty="0"/>
              <a:t> </a:t>
            </a:r>
            <a:r>
              <a:rPr lang="ru-RU" dirty="0" err="1"/>
              <a:t>development</a:t>
            </a:r>
            <a:r>
              <a:rPr lang="ru-RU" dirty="0"/>
              <a:t> - разработка и развертывание ПО с использованием компонентов использующих инструментарий глубокого обучения. Знакомство с системными компонентами, понятием виртуализации, сервисной инфраструктуры. </a:t>
            </a:r>
            <a:endParaRPr lang="ru-RU" dirty="0"/>
          </a:p>
          <a:p>
            <a:r>
              <a:rPr lang="ru-RU" dirty="0"/>
              <a:t>4-й семестр  </a:t>
            </a:r>
            <a:endParaRPr lang="ru-RU" dirty="0"/>
          </a:p>
          <a:p>
            <a:r>
              <a:rPr lang="ru-RU" dirty="0"/>
              <a:t>Изучение встраиваемых систем в связке с </a:t>
            </a:r>
            <a:r>
              <a:rPr lang="ru-RU" dirty="0" err="1"/>
              <a:t>DLи</a:t>
            </a:r>
            <a:r>
              <a:rPr lang="ru-RU" dirty="0"/>
              <a:t> CV - (платформы </a:t>
            </a:r>
            <a:r>
              <a:rPr lang="ru-RU" dirty="0" err="1"/>
              <a:t>jetson</a:t>
            </a:r>
            <a:r>
              <a:rPr lang="ru-RU" dirty="0"/>
              <a:t> и т.д.)</a:t>
            </a:r>
            <a:endParaRPr lang="ru-RU" dirty="0"/>
          </a:p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D861DE-9820-A34E-9D6F-B0874821B491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Программа обучения:</a:t>
            </a:r>
            <a:endParaRPr lang="ru-RU" dirty="0"/>
          </a:p>
          <a:p>
            <a:r>
              <a:rPr lang="ru-RU" dirty="0"/>
              <a:t>1 семестр</a:t>
            </a:r>
            <a:endParaRPr lang="ru-RU" dirty="0"/>
          </a:p>
          <a:p>
            <a:r>
              <a:rPr lang="ru-RU" dirty="0"/>
              <a:t>Теория: </a:t>
            </a:r>
            <a:endParaRPr lang="ru-RU" dirty="0"/>
          </a:p>
          <a:p>
            <a:r>
              <a:rPr lang="ru-RU" dirty="0"/>
              <a:t>1) Программирование, общие концепции программирования, история развития вычислительной техники(1 лекция)</a:t>
            </a:r>
            <a:endParaRPr lang="ru-RU" dirty="0"/>
          </a:p>
          <a:p>
            <a:r>
              <a:rPr lang="ru-RU" dirty="0"/>
              <a:t>2) Общие парадигмы программирования или почему нужно сначала думать, а потом писать(0,5 лекции)</a:t>
            </a:r>
            <a:endParaRPr lang="ru-RU" dirty="0"/>
          </a:p>
          <a:p>
            <a:r>
              <a:rPr lang="ru-RU" dirty="0"/>
              <a:t>3) История развития языков программирования(0,5 лекции)</a:t>
            </a:r>
            <a:endParaRPr lang="ru-RU" dirty="0"/>
          </a:p>
          <a:p>
            <a:r>
              <a:rPr lang="ru-RU" dirty="0"/>
              <a:t>4) </a:t>
            </a:r>
            <a:r>
              <a:rPr lang="ru-RU" dirty="0" err="1"/>
              <a:t>Python</a:t>
            </a:r>
            <a:r>
              <a:rPr lang="ru-RU" dirty="0"/>
              <a:t> - первое знакомство с языком. Выполнение программ интерпретатором и пользователем Выполнение программ</a:t>
            </a:r>
            <a:endParaRPr lang="ru-RU" dirty="0"/>
          </a:p>
          <a:p>
            <a:r>
              <a:rPr lang="ru-RU" dirty="0"/>
              <a:t>5) Типы и операции (3 лекции)</a:t>
            </a:r>
            <a:endParaRPr lang="ru-RU" dirty="0"/>
          </a:p>
          <a:p>
            <a:r>
              <a:rPr lang="ru-RU" dirty="0"/>
              <a:t>6) Синтаксис операторов в  </a:t>
            </a:r>
            <a:r>
              <a:rPr lang="ru-RU" dirty="0" err="1"/>
              <a:t>Python</a:t>
            </a:r>
            <a:r>
              <a:rPr lang="ru-RU" dirty="0"/>
              <a:t> (2 лекции)</a:t>
            </a:r>
            <a:endParaRPr lang="ru-RU" dirty="0"/>
          </a:p>
          <a:p>
            <a:r>
              <a:rPr lang="ru-RU" dirty="0"/>
              <a:t>7) Функции в </a:t>
            </a:r>
            <a:r>
              <a:rPr lang="ru-RU" dirty="0" err="1"/>
              <a:t>Python</a:t>
            </a:r>
            <a:r>
              <a:rPr lang="ru-RU" dirty="0"/>
              <a:t>, процедурное программирование (1 лекция)</a:t>
            </a:r>
            <a:endParaRPr lang="ru-RU" dirty="0"/>
          </a:p>
          <a:p>
            <a:r>
              <a:rPr lang="ru-RU" dirty="0"/>
              <a:t>8) Генераторы (1 лекция)</a:t>
            </a:r>
            <a:endParaRPr lang="ru-RU" dirty="0"/>
          </a:p>
          <a:p>
            <a:r>
              <a:rPr lang="ru-RU" dirty="0"/>
              <a:t>9) Модули и пакеты модулей (2 лекции)</a:t>
            </a:r>
            <a:endParaRPr lang="ru-RU" dirty="0"/>
          </a:p>
          <a:p>
            <a:r>
              <a:rPr lang="ru-RU" dirty="0"/>
              <a:t>10) Объектно-ориентированное программирование в </a:t>
            </a:r>
            <a:r>
              <a:rPr lang="ru-RU" dirty="0" err="1"/>
              <a:t>Python</a:t>
            </a:r>
            <a:r>
              <a:rPr lang="ru-RU" dirty="0"/>
              <a:t>(3 лекции)</a:t>
            </a:r>
            <a:endParaRPr lang="ru-RU" dirty="0"/>
          </a:p>
          <a:p>
            <a:r>
              <a:rPr lang="ru-RU" dirty="0"/>
              <a:t>Практика: </a:t>
            </a:r>
            <a:endParaRPr lang="ru-RU" dirty="0"/>
          </a:p>
          <a:p>
            <a:r>
              <a:rPr lang="ru-RU" dirty="0"/>
              <a:t>Лабораторные работы</a:t>
            </a:r>
            <a:endParaRPr lang="ru-RU" dirty="0"/>
          </a:p>
          <a:p>
            <a:r>
              <a:rPr lang="ru-RU" dirty="0"/>
              <a:t>1) типы и операции - 2  часа</a:t>
            </a:r>
            <a:endParaRPr lang="ru-RU" dirty="0"/>
          </a:p>
          <a:p>
            <a:r>
              <a:rPr lang="ru-RU" dirty="0"/>
              <a:t>2) Процедурное программирование - 2 часа</a:t>
            </a:r>
            <a:endParaRPr lang="ru-RU" dirty="0"/>
          </a:p>
          <a:p>
            <a:r>
              <a:rPr lang="ru-RU" dirty="0"/>
              <a:t>3) Генераторы - 4 часа</a:t>
            </a:r>
            <a:endParaRPr lang="ru-RU" dirty="0"/>
          </a:p>
          <a:p>
            <a:r>
              <a:rPr lang="ru-RU" dirty="0"/>
              <a:t>4) Модули и пакеты - 2 часа</a:t>
            </a:r>
            <a:endParaRPr lang="ru-RU" dirty="0"/>
          </a:p>
          <a:p>
            <a:r>
              <a:rPr lang="ru-RU" dirty="0"/>
              <a:t>5) ООП - 6 часов</a:t>
            </a:r>
            <a:endParaRPr lang="ru-RU" dirty="0"/>
          </a:p>
          <a:p>
            <a:r>
              <a:rPr lang="ru-RU" dirty="0"/>
              <a:t>2-й семестр </a:t>
            </a:r>
            <a:endParaRPr lang="ru-RU" dirty="0"/>
          </a:p>
          <a:p>
            <a:r>
              <a:rPr lang="ru-RU" dirty="0"/>
              <a:t>Тематика: углубленное изучение языков программирования, начало работы с системным инструментарием и основными библиотеками машинного обучения и компьютерного зрения </a:t>
            </a:r>
            <a:endParaRPr lang="ru-RU" dirty="0"/>
          </a:p>
          <a:p>
            <a:r>
              <a:rPr lang="ru-RU" dirty="0"/>
              <a:t>30+ часов(теория+ практика)  </a:t>
            </a:r>
            <a:endParaRPr lang="ru-RU" dirty="0"/>
          </a:p>
          <a:p>
            <a:r>
              <a:rPr lang="ru-RU" dirty="0"/>
              <a:t>3-й семестр </a:t>
            </a:r>
            <a:endParaRPr lang="ru-RU" dirty="0"/>
          </a:p>
          <a:p>
            <a:r>
              <a:rPr lang="ru-RU" dirty="0"/>
              <a:t>Разделение на выбор - чистый </a:t>
            </a:r>
            <a:r>
              <a:rPr lang="ru-RU" dirty="0" err="1"/>
              <a:t>data</a:t>
            </a:r>
            <a:r>
              <a:rPr lang="ru-RU" dirty="0"/>
              <a:t> </a:t>
            </a:r>
            <a:r>
              <a:rPr lang="ru-RU" dirty="0" err="1"/>
              <a:t>sciense</a:t>
            </a:r>
            <a:r>
              <a:rPr lang="ru-RU" dirty="0"/>
              <a:t> или </a:t>
            </a:r>
            <a:r>
              <a:rPr lang="ru-RU" dirty="0" err="1"/>
              <a:t>system</a:t>
            </a:r>
            <a:r>
              <a:rPr lang="ru-RU" dirty="0"/>
              <a:t> </a:t>
            </a:r>
            <a:r>
              <a:rPr lang="ru-RU" dirty="0" err="1"/>
              <a:t>development</a:t>
            </a:r>
            <a:r>
              <a:rPr lang="ru-RU" dirty="0"/>
              <a:t>.  </a:t>
            </a:r>
            <a:endParaRPr lang="ru-RU" dirty="0"/>
          </a:p>
          <a:p>
            <a:r>
              <a:rPr lang="ru-RU" dirty="0" err="1"/>
              <a:t>data</a:t>
            </a:r>
            <a:r>
              <a:rPr lang="ru-RU" dirty="0"/>
              <a:t> </a:t>
            </a:r>
            <a:r>
              <a:rPr lang="ru-RU" dirty="0" err="1"/>
              <a:t>sciense</a:t>
            </a:r>
            <a:r>
              <a:rPr lang="ru-RU" dirty="0"/>
              <a:t> - углубленное изучение </a:t>
            </a:r>
            <a:r>
              <a:rPr lang="ru-RU" dirty="0" err="1"/>
              <a:t>deep</a:t>
            </a:r>
            <a:r>
              <a:rPr lang="ru-RU" dirty="0"/>
              <a:t> </a:t>
            </a:r>
            <a:r>
              <a:rPr lang="ru-RU" dirty="0" err="1"/>
              <a:t>learning</a:t>
            </a:r>
            <a:r>
              <a:rPr lang="ru-RU" dirty="0"/>
              <a:t> и сопутствующего математического аппарата, анализа производительности сетей, </a:t>
            </a:r>
            <a:r>
              <a:rPr lang="ru-RU" dirty="0" err="1"/>
              <a:t>опитмизации</a:t>
            </a:r>
            <a:r>
              <a:rPr lang="ru-RU" dirty="0"/>
              <a:t> работы сетей.  </a:t>
            </a:r>
            <a:endParaRPr lang="ru-RU" dirty="0"/>
          </a:p>
          <a:p>
            <a:r>
              <a:rPr lang="ru-RU" dirty="0" err="1"/>
              <a:t>system</a:t>
            </a:r>
            <a:r>
              <a:rPr lang="ru-RU" dirty="0"/>
              <a:t> </a:t>
            </a:r>
            <a:r>
              <a:rPr lang="ru-RU" dirty="0" err="1"/>
              <a:t>development</a:t>
            </a:r>
            <a:r>
              <a:rPr lang="ru-RU" dirty="0"/>
              <a:t> - разработка и развертывание ПО с использованием компонентов использующих инструментарий глубокого обучения. Знакомство с системными компонентами, понятием виртуализации, сервисной инфраструктуры. </a:t>
            </a:r>
            <a:endParaRPr lang="ru-RU" dirty="0"/>
          </a:p>
          <a:p>
            <a:r>
              <a:rPr lang="ru-RU" dirty="0"/>
              <a:t>4-й семестр  </a:t>
            </a:r>
            <a:endParaRPr lang="ru-RU" dirty="0"/>
          </a:p>
          <a:p>
            <a:r>
              <a:rPr lang="ru-RU" dirty="0"/>
              <a:t>Изучение встраиваемых систем в связке с </a:t>
            </a:r>
            <a:r>
              <a:rPr lang="ru-RU" dirty="0" err="1"/>
              <a:t>DLи</a:t>
            </a:r>
            <a:r>
              <a:rPr lang="ru-RU" dirty="0"/>
              <a:t> CV - (платформы </a:t>
            </a:r>
            <a:r>
              <a:rPr lang="ru-RU" dirty="0" err="1"/>
              <a:t>jetson</a:t>
            </a:r>
            <a:r>
              <a:rPr lang="ru-RU" dirty="0"/>
              <a:t> и т.д.)</a:t>
            </a:r>
            <a:endParaRPr lang="ru-RU" dirty="0"/>
          </a:p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D861DE-9820-A34E-9D6F-B0874821B491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Программа обучения:</a:t>
            </a:r>
            <a:endParaRPr lang="ru-RU" dirty="0"/>
          </a:p>
          <a:p>
            <a:r>
              <a:rPr lang="ru-RU" dirty="0"/>
              <a:t>1 семестр</a:t>
            </a:r>
            <a:endParaRPr lang="ru-RU" dirty="0"/>
          </a:p>
          <a:p>
            <a:r>
              <a:rPr lang="ru-RU" dirty="0"/>
              <a:t>Теория: </a:t>
            </a:r>
            <a:endParaRPr lang="ru-RU" dirty="0"/>
          </a:p>
          <a:p>
            <a:r>
              <a:rPr lang="ru-RU" dirty="0"/>
              <a:t>1) Программирование, общие концепции программирования, история развития вычислительной техники(1 лекция)</a:t>
            </a:r>
            <a:endParaRPr lang="ru-RU" dirty="0"/>
          </a:p>
          <a:p>
            <a:r>
              <a:rPr lang="ru-RU" dirty="0"/>
              <a:t>2) Общие парадигмы программирования или почему нужно сначала думать, а потом писать(0,5 лекции)</a:t>
            </a:r>
            <a:endParaRPr lang="ru-RU" dirty="0"/>
          </a:p>
          <a:p>
            <a:r>
              <a:rPr lang="ru-RU" dirty="0"/>
              <a:t>3) История развития языков программирования(0,5 лекции)</a:t>
            </a:r>
            <a:endParaRPr lang="ru-RU" dirty="0"/>
          </a:p>
          <a:p>
            <a:r>
              <a:rPr lang="ru-RU" dirty="0"/>
              <a:t>4) </a:t>
            </a:r>
            <a:r>
              <a:rPr lang="ru-RU" dirty="0" err="1"/>
              <a:t>Python</a:t>
            </a:r>
            <a:r>
              <a:rPr lang="ru-RU" dirty="0"/>
              <a:t> - первое знакомство с языком. Выполнение программ интерпретатором и пользователем Выполнение программ</a:t>
            </a:r>
            <a:endParaRPr lang="ru-RU" dirty="0"/>
          </a:p>
          <a:p>
            <a:r>
              <a:rPr lang="ru-RU" dirty="0"/>
              <a:t>5) Типы и операции (3 лекции)</a:t>
            </a:r>
            <a:endParaRPr lang="ru-RU" dirty="0"/>
          </a:p>
          <a:p>
            <a:r>
              <a:rPr lang="ru-RU" dirty="0"/>
              <a:t>6) Синтаксис операторов в  </a:t>
            </a:r>
            <a:r>
              <a:rPr lang="ru-RU" dirty="0" err="1"/>
              <a:t>Python</a:t>
            </a:r>
            <a:r>
              <a:rPr lang="ru-RU" dirty="0"/>
              <a:t> (2 лекции)</a:t>
            </a:r>
            <a:endParaRPr lang="ru-RU" dirty="0"/>
          </a:p>
          <a:p>
            <a:r>
              <a:rPr lang="ru-RU" dirty="0"/>
              <a:t>7) Функции в </a:t>
            </a:r>
            <a:r>
              <a:rPr lang="ru-RU" dirty="0" err="1"/>
              <a:t>Python</a:t>
            </a:r>
            <a:r>
              <a:rPr lang="ru-RU" dirty="0"/>
              <a:t>, процедурное программирование (1 лекция)</a:t>
            </a:r>
            <a:endParaRPr lang="ru-RU" dirty="0"/>
          </a:p>
          <a:p>
            <a:r>
              <a:rPr lang="ru-RU" dirty="0"/>
              <a:t>8) Генераторы (1 лекция)</a:t>
            </a:r>
            <a:endParaRPr lang="ru-RU" dirty="0"/>
          </a:p>
          <a:p>
            <a:r>
              <a:rPr lang="ru-RU" dirty="0"/>
              <a:t>9) Модули и пакеты модулей (2 лекции)</a:t>
            </a:r>
            <a:endParaRPr lang="ru-RU" dirty="0"/>
          </a:p>
          <a:p>
            <a:r>
              <a:rPr lang="ru-RU" dirty="0"/>
              <a:t>10) Объектно-ориентированное программирование в </a:t>
            </a:r>
            <a:r>
              <a:rPr lang="ru-RU" dirty="0" err="1"/>
              <a:t>Python</a:t>
            </a:r>
            <a:r>
              <a:rPr lang="ru-RU" dirty="0"/>
              <a:t>(3 лекции)</a:t>
            </a:r>
            <a:endParaRPr lang="ru-RU" dirty="0"/>
          </a:p>
          <a:p>
            <a:r>
              <a:rPr lang="ru-RU" dirty="0"/>
              <a:t>Практика: </a:t>
            </a:r>
            <a:endParaRPr lang="ru-RU" dirty="0"/>
          </a:p>
          <a:p>
            <a:r>
              <a:rPr lang="ru-RU" dirty="0"/>
              <a:t>Лабораторные работы</a:t>
            </a:r>
            <a:endParaRPr lang="ru-RU" dirty="0"/>
          </a:p>
          <a:p>
            <a:r>
              <a:rPr lang="ru-RU" dirty="0"/>
              <a:t>1) типы и операции - 2  часа</a:t>
            </a:r>
            <a:endParaRPr lang="ru-RU" dirty="0"/>
          </a:p>
          <a:p>
            <a:r>
              <a:rPr lang="ru-RU" dirty="0"/>
              <a:t>2) Процедурное программирование - 2 часа</a:t>
            </a:r>
            <a:endParaRPr lang="ru-RU" dirty="0"/>
          </a:p>
          <a:p>
            <a:r>
              <a:rPr lang="ru-RU" dirty="0"/>
              <a:t>3) Генераторы - 4 часа</a:t>
            </a:r>
            <a:endParaRPr lang="ru-RU" dirty="0"/>
          </a:p>
          <a:p>
            <a:r>
              <a:rPr lang="ru-RU" dirty="0"/>
              <a:t>4) Модули и пакеты - 2 часа</a:t>
            </a:r>
            <a:endParaRPr lang="ru-RU" dirty="0"/>
          </a:p>
          <a:p>
            <a:r>
              <a:rPr lang="ru-RU" dirty="0"/>
              <a:t>5) ООП - 6 часов</a:t>
            </a:r>
            <a:endParaRPr lang="ru-RU" dirty="0"/>
          </a:p>
          <a:p>
            <a:r>
              <a:rPr lang="ru-RU" dirty="0"/>
              <a:t>2-й семестр </a:t>
            </a:r>
            <a:endParaRPr lang="ru-RU" dirty="0"/>
          </a:p>
          <a:p>
            <a:r>
              <a:rPr lang="ru-RU" dirty="0"/>
              <a:t>Тематика: углубленное изучение языков программирования, начало работы с системным инструментарием и основными библиотеками машинного обучения и компьютерного зрения </a:t>
            </a:r>
            <a:endParaRPr lang="ru-RU" dirty="0"/>
          </a:p>
          <a:p>
            <a:r>
              <a:rPr lang="ru-RU" dirty="0"/>
              <a:t>30+ часов(теория+ практика)  </a:t>
            </a:r>
            <a:endParaRPr lang="ru-RU" dirty="0"/>
          </a:p>
          <a:p>
            <a:r>
              <a:rPr lang="ru-RU" dirty="0"/>
              <a:t>3-й семестр </a:t>
            </a:r>
            <a:endParaRPr lang="ru-RU" dirty="0"/>
          </a:p>
          <a:p>
            <a:r>
              <a:rPr lang="ru-RU" dirty="0"/>
              <a:t>Разделение на выбор - чистый </a:t>
            </a:r>
            <a:r>
              <a:rPr lang="ru-RU" dirty="0" err="1"/>
              <a:t>data</a:t>
            </a:r>
            <a:r>
              <a:rPr lang="ru-RU" dirty="0"/>
              <a:t> </a:t>
            </a:r>
            <a:r>
              <a:rPr lang="ru-RU" dirty="0" err="1"/>
              <a:t>sciense</a:t>
            </a:r>
            <a:r>
              <a:rPr lang="ru-RU" dirty="0"/>
              <a:t> или </a:t>
            </a:r>
            <a:r>
              <a:rPr lang="ru-RU" dirty="0" err="1"/>
              <a:t>system</a:t>
            </a:r>
            <a:r>
              <a:rPr lang="ru-RU" dirty="0"/>
              <a:t> </a:t>
            </a:r>
            <a:r>
              <a:rPr lang="ru-RU" dirty="0" err="1"/>
              <a:t>development</a:t>
            </a:r>
            <a:r>
              <a:rPr lang="ru-RU" dirty="0"/>
              <a:t>.  </a:t>
            </a:r>
            <a:endParaRPr lang="ru-RU" dirty="0"/>
          </a:p>
          <a:p>
            <a:r>
              <a:rPr lang="ru-RU" dirty="0" err="1"/>
              <a:t>data</a:t>
            </a:r>
            <a:r>
              <a:rPr lang="ru-RU" dirty="0"/>
              <a:t> </a:t>
            </a:r>
            <a:r>
              <a:rPr lang="ru-RU" dirty="0" err="1"/>
              <a:t>sciense</a:t>
            </a:r>
            <a:r>
              <a:rPr lang="ru-RU" dirty="0"/>
              <a:t> - углубленное изучение </a:t>
            </a:r>
            <a:r>
              <a:rPr lang="ru-RU" dirty="0" err="1"/>
              <a:t>deep</a:t>
            </a:r>
            <a:r>
              <a:rPr lang="ru-RU" dirty="0"/>
              <a:t> </a:t>
            </a:r>
            <a:r>
              <a:rPr lang="ru-RU" dirty="0" err="1"/>
              <a:t>learning</a:t>
            </a:r>
            <a:r>
              <a:rPr lang="ru-RU" dirty="0"/>
              <a:t> и сопутствующего математического аппарата, анализа производительности сетей, </a:t>
            </a:r>
            <a:r>
              <a:rPr lang="ru-RU" dirty="0" err="1"/>
              <a:t>опитмизации</a:t>
            </a:r>
            <a:r>
              <a:rPr lang="ru-RU" dirty="0"/>
              <a:t> работы сетей.  </a:t>
            </a:r>
            <a:endParaRPr lang="ru-RU" dirty="0"/>
          </a:p>
          <a:p>
            <a:r>
              <a:rPr lang="ru-RU" dirty="0" err="1"/>
              <a:t>system</a:t>
            </a:r>
            <a:r>
              <a:rPr lang="ru-RU" dirty="0"/>
              <a:t> </a:t>
            </a:r>
            <a:r>
              <a:rPr lang="ru-RU" dirty="0" err="1"/>
              <a:t>development</a:t>
            </a:r>
            <a:r>
              <a:rPr lang="ru-RU" dirty="0"/>
              <a:t> - разработка и развертывание ПО с использованием компонентов использующих инструментарий глубокого обучения. Знакомство с системными компонентами, понятием виртуализации, сервисной инфраструктуры. </a:t>
            </a:r>
            <a:endParaRPr lang="ru-RU" dirty="0"/>
          </a:p>
          <a:p>
            <a:r>
              <a:rPr lang="ru-RU" dirty="0"/>
              <a:t>4-й семестр  </a:t>
            </a:r>
            <a:endParaRPr lang="ru-RU" dirty="0"/>
          </a:p>
          <a:p>
            <a:r>
              <a:rPr lang="ru-RU" dirty="0"/>
              <a:t>Изучение встраиваемых систем в связке с </a:t>
            </a:r>
            <a:r>
              <a:rPr lang="ru-RU" dirty="0" err="1"/>
              <a:t>DLи</a:t>
            </a:r>
            <a:r>
              <a:rPr lang="ru-RU" dirty="0"/>
              <a:t> CV - (платформы </a:t>
            </a:r>
            <a:r>
              <a:rPr lang="ru-RU" dirty="0" err="1"/>
              <a:t>jetson</a:t>
            </a:r>
            <a:r>
              <a:rPr lang="ru-RU" dirty="0"/>
              <a:t> и т.д.)</a:t>
            </a:r>
            <a:endParaRPr lang="ru-RU" dirty="0"/>
          </a:p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D861DE-9820-A34E-9D6F-B0874821B491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Программа обучения:</a:t>
            </a:r>
            <a:endParaRPr lang="ru-RU" dirty="0"/>
          </a:p>
          <a:p>
            <a:r>
              <a:rPr lang="ru-RU" dirty="0"/>
              <a:t>1 семестр</a:t>
            </a:r>
            <a:endParaRPr lang="ru-RU" dirty="0"/>
          </a:p>
          <a:p>
            <a:r>
              <a:rPr lang="ru-RU" dirty="0"/>
              <a:t>Теория: </a:t>
            </a:r>
            <a:endParaRPr lang="ru-RU" dirty="0"/>
          </a:p>
          <a:p>
            <a:r>
              <a:rPr lang="ru-RU" dirty="0"/>
              <a:t>1) Программирование, общие концепции программирования, история развития вычислительной техники(1 лекция)</a:t>
            </a:r>
            <a:endParaRPr lang="ru-RU" dirty="0"/>
          </a:p>
          <a:p>
            <a:r>
              <a:rPr lang="ru-RU" dirty="0"/>
              <a:t>2) Общие парадигмы программирования или почему нужно сначала думать, а потом писать(0,5 лекции)</a:t>
            </a:r>
            <a:endParaRPr lang="ru-RU" dirty="0"/>
          </a:p>
          <a:p>
            <a:r>
              <a:rPr lang="ru-RU" dirty="0"/>
              <a:t>3) История развития языков программирования(0,5 лекции)</a:t>
            </a:r>
            <a:endParaRPr lang="ru-RU" dirty="0"/>
          </a:p>
          <a:p>
            <a:r>
              <a:rPr lang="ru-RU" dirty="0"/>
              <a:t>4) </a:t>
            </a:r>
            <a:r>
              <a:rPr lang="ru-RU" dirty="0" err="1"/>
              <a:t>Python</a:t>
            </a:r>
            <a:r>
              <a:rPr lang="ru-RU" dirty="0"/>
              <a:t> - первое знакомство с языком. Выполнение программ интерпретатором и пользователем Выполнение программ</a:t>
            </a:r>
            <a:endParaRPr lang="ru-RU" dirty="0"/>
          </a:p>
          <a:p>
            <a:r>
              <a:rPr lang="ru-RU" dirty="0"/>
              <a:t>5) Типы и операции (3 лекции)</a:t>
            </a:r>
            <a:endParaRPr lang="ru-RU" dirty="0"/>
          </a:p>
          <a:p>
            <a:r>
              <a:rPr lang="ru-RU" dirty="0"/>
              <a:t>6) Синтаксис операторов в  </a:t>
            </a:r>
            <a:r>
              <a:rPr lang="ru-RU" dirty="0" err="1"/>
              <a:t>Python</a:t>
            </a:r>
            <a:r>
              <a:rPr lang="ru-RU" dirty="0"/>
              <a:t> (2 лекции)</a:t>
            </a:r>
            <a:endParaRPr lang="ru-RU" dirty="0"/>
          </a:p>
          <a:p>
            <a:r>
              <a:rPr lang="ru-RU" dirty="0"/>
              <a:t>7) Функции в </a:t>
            </a:r>
            <a:r>
              <a:rPr lang="ru-RU" dirty="0" err="1"/>
              <a:t>Python</a:t>
            </a:r>
            <a:r>
              <a:rPr lang="ru-RU" dirty="0"/>
              <a:t>, процедурное программирование (1 лекция)</a:t>
            </a:r>
            <a:endParaRPr lang="ru-RU" dirty="0"/>
          </a:p>
          <a:p>
            <a:r>
              <a:rPr lang="ru-RU" dirty="0"/>
              <a:t>8) Генераторы (1 лекция)</a:t>
            </a:r>
            <a:endParaRPr lang="ru-RU" dirty="0"/>
          </a:p>
          <a:p>
            <a:r>
              <a:rPr lang="ru-RU" dirty="0"/>
              <a:t>9) Модули и пакеты модулей (2 лекции)</a:t>
            </a:r>
            <a:endParaRPr lang="ru-RU" dirty="0"/>
          </a:p>
          <a:p>
            <a:r>
              <a:rPr lang="ru-RU" dirty="0"/>
              <a:t>10) Объектно-ориентированное программирование в </a:t>
            </a:r>
            <a:r>
              <a:rPr lang="ru-RU" dirty="0" err="1"/>
              <a:t>Python</a:t>
            </a:r>
            <a:r>
              <a:rPr lang="ru-RU" dirty="0"/>
              <a:t>(3 лекции)</a:t>
            </a:r>
            <a:endParaRPr lang="ru-RU" dirty="0"/>
          </a:p>
          <a:p>
            <a:r>
              <a:rPr lang="ru-RU" dirty="0"/>
              <a:t>Практика: </a:t>
            </a:r>
            <a:endParaRPr lang="ru-RU" dirty="0"/>
          </a:p>
          <a:p>
            <a:r>
              <a:rPr lang="ru-RU" dirty="0"/>
              <a:t>Лабораторные работы</a:t>
            </a:r>
            <a:endParaRPr lang="ru-RU" dirty="0"/>
          </a:p>
          <a:p>
            <a:r>
              <a:rPr lang="ru-RU" dirty="0"/>
              <a:t>1) типы и операции - 2  часа</a:t>
            </a:r>
            <a:endParaRPr lang="ru-RU" dirty="0"/>
          </a:p>
          <a:p>
            <a:r>
              <a:rPr lang="ru-RU" dirty="0"/>
              <a:t>2) Процедурное программирование - 2 часа</a:t>
            </a:r>
            <a:endParaRPr lang="ru-RU" dirty="0"/>
          </a:p>
          <a:p>
            <a:r>
              <a:rPr lang="ru-RU" dirty="0"/>
              <a:t>3) Генераторы - 4 часа</a:t>
            </a:r>
            <a:endParaRPr lang="ru-RU" dirty="0"/>
          </a:p>
          <a:p>
            <a:r>
              <a:rPr lang="ru-RU" dirty="0"/>
              <a:t>4) Модули и пакеты - 2 часа</a:t>
            </a:r>
            <a:endParaRPr lang="ru-RU" dirty="0"/>
          </a:p>
          <a:p>
            <a:r>
              <a:rPr lang="ru-RU" dirty="0"/>
              <a:t>5) ООП - 6 часов</a:t>
            </a:r>
            <a:endParaRPr lang="ru-RU" dirty="0"/>
          </a:p>
          <a:p>
            <a:r>
              <a:rPr lang="ru-RU" dirty="0"/>
              <a:t>2-й семестр </a:t>
            </a:r>
            <a:endParaRPr lang="ru-RU" dirty="0"/>
          </a:p>
          <a:p>
            <a:r>
              <a:rPr lang="ru-RU" dirty="0"/>
              <a:t>Тематика: углубленное изучение языков программирования, начало работы с системным инструментарием и основными библиотеками машинного обучения и компьютерного зрения </a:t>
            </a:r>
            <a:endParaRPr lang="ru-RU" dirty="0"/>
          </a:p>
          <a:p>
            <a:r>
              <a:rPr lang="ru-RU" dirty="0"/>
              <a:t>30+ часов(теория+ практика)  </a:t>
            </a:r>
            <a:endParaRPr lang="ru-RU" dirty="0"/>
          </a:p>
          <a:p>
            <a:r>
              <a:rPr lang="ru-RU" dirty="0"/>
              <a:t>3-й семестр </a:t>
            </a:r>
            <a:endParaRPr lang="ru-RU" dirty="0"/>
          </a:p>
          <a:p>
            <a:r>
              <a:rPr lang="ru-RU" dirty="0"/>
              <a:t>Разделение на выбор - чистый </a:t>
            </a:r>
            <a:r>
              <a:rPr lang="ru-RU" dirty="0" err="1"/>
              <a:t>data</a:t>
            </a:r>
            <a:r>
              <a:rPr lang="ru-RU" dirty="0"/>
              <a:t> </a:t>
            </a:r>
            <a:r>
              <a:rPr lang="ru-RU" dirty="0" err="1"/>
              <a:t>sciense</a:t>
            </a:r>
            <a:r>
              <a:rPr lang="ru-RU" dirty="0"/>
              <a:t> или </a:t>
            </a:r>
            <a:r>
              <a:rPr lang="ru-RU" dirty="0" err="1"/>
              <a:t>system</a:t>
            </a:r>
            <a:r>
              <a:rPr lang="ru-RU" dirty="0"/>
              <a:t> </a:t>
            </a:r>
            <a:r>
              <a:rPr lang="ru-RU" dirty="0" err="1"/>
              <a:t>development</a:t>
            </a:r>
            <a:r>
              <a:rPr lang="ru-RU" dirty="0"/>
              <a:t>.  </a:t>
            </a:r>
            <a:endParaRPr lang="ru-RU" dirty="0"/>
          </a:p>
          <a:p>
            <a:r>
              <a:rPr lang="ru-RU" dirty="0" err="1"/>
              <a:t>data</a:t>
            </a:r>
            <a:r>
              <a:rPr lang="ru-RU" dirty="0"/>
              <a:t> </a:t>
            </a:r>
            <a:r>
              <a:rPr lang="ru-RU" dirty="0" err="1"/>
              <a:t>sciense</a:t>
            </a:r>
            <a:r>
              <a:rPr lang="ru-RU" dirty="0"/>
              <a:t> - углубленное изучение </a:t>
            </a:r>
            <a:r>
              <a:rPr lang="ru-RU" dirty="0" err="1"/>
              <a:t>deep</a:t>
            </a:r>
            <a:r>
              <a:rPr lang="ru-RU" dirty="0"/>
              <a:t> </a:t>
            </a:r>
            <a:r>
              <a:rPr lang="ru-RU" dirty="0" err="1"/>
              <a:t>learning</a:t>
            </a:r>
            <a:r>
              <a:rPr lang="ru-RU" dirty="0"/>
              <a:t> и сопутствующего математического аппарата, анализа производительности сетей, </a:t>
            </a:r>
            <a:r>
              <a:rPr lang="ru-RU" dirty="0" err="1"/>
              <a:t>опитмизации</a:t>
            </a:r>
            <a:r>
              <a:rPr lang="ru-RU" dirty="0"/>
              <a:t> работы сетей.  </a:t>
            </a:r>
            <a:endParaRPr lang="ru-RU" dirty="0"/>
          </a:p>
          <a:p>
            <a:r>
              <a:rPr lang="ru-RU" dirty="0" err="1"/>
              <a:t>system</a:t>
            </a:r>
            <a:r>
              <a:rPr lang="ru-RU" dirty="0"/>
              <a:t> </a:t>
            </a:r>
            <a:r>
              <a:rPr lang="ru-RU" dirty="0" err="1"/>
              <a:t>development</a:t>
            </a:r>
            <a:r>
              <a:rPr lang="ru-RU" dirty="0"/>
              <a:t> - разработка и развертывание ПО с использованием компонентов использующих инструментарий глубокого обучения. Знакомство с системными компонентами, понятием виртуализации, сервисной инфраструктуры. </a:t>
            </a:r>
            <a:endParaRPr lang="ru-RU" dirty="0"/>
          </a:p>
          <a:p>
            <a:r>
              <a:rPr lang="ru-RU" dirty="0"/>
              <a:t>4-й семестр  </a:t>
            </a:r>
            <a:endParaRPr lang="ru-RU" dirty="0"/>
          </a:p>
          <a:p>
            <a:r>
              <a:rPr lang="ru-RU" dirty="0"/>
              <a:t>Изучение встраиваемых систем в связке с </a:t>
            </a:r>
            <a:r>
              <a:rPr lang="ru-RU" dirty="0" err="1"/>
              <a:t>DLи</a:t>
            </a:r>
            <a:r>
              <a:rPr lang="ru-RU" dirty="0"/>
              <a:t> CV - (платформы </a:t>
            </a:r>
            <a:r>
              <a:rPr lang="ru-RU" dirty="0" err="1"/>
              <a:t>jetson</a:t>
            </a:r>
            <a:r>
              <a:rPr lang="ru-RU" dirty="0"/>
              <a:t> и т.д.)</a:t>
            </a:r>
            <a:endParaRPr lang="ru-RU" dirty="0"/>
          </a:p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D861DE-9820-A34E-9D6F-B0874821B491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Программа обучения:</a:t>
            </a:r>
            <a:endParaRPr lang="ru-RU" dirty="0"/>
          </a:p>
          <a:p>
            <a:r>
              <a:rPr lang="ru-RU" dirty="0"/>
              <a:t>1 семестр</a:t>
            </a:r>
            <a:endParaRPr lang="ru-RU" dirty="0"/>
          </a:p>
          <a:p>
            <a:r>
              <a:rPr lang="ru-RU" dirty="0"/>
              <a:t>Теория: </a:t>
            </a:r>
            <a:endParaRPr lang="ru-RU" dirty="0"/>
          </a:p>
          <a:p>
            <a:r>
              <a:rPr lang="ru-RU" dirty="0"/>
              <a:t>1) Программирование, общие концепции программирования, история развития вычислительной техники(1 лекция)</a:t>
            </a:r>
            <a:endParaRPr lang="ru-RU" dirty="0"/>
          </a:p>
          <a:p>
            <a:r>
              <a:rPr lang="ru-RU" dirty="0"/>
              <a:t>2) Общие парадигмы программирования или почему нужно сначала думать, а потом писать(0,5 лекции)</a:t>
            </a:r>
            <a:endParaRPr lang="ru-RU" dirty="0"/>
          </a:p>
          <a:p>
            <a:r>
              <a:rPr lang="ru-RU" dirty="0"/>
              <a:t>3) История развития языков программирования(0,5 лекции)</a:t>
            </a:r>
            <a:endParaRPr lang="ru-RU" dirty="0"/>
          </a:p>
          <a:p>
            <a:r>
              <a:rPr lang="ru-RU" dirty="0"/>
              <a:t>4) </a:t>
            </a:r>
            <a:r>
              <a:rPr lang="ru-RU" dirty="0" err="1"/>
              <a:t>Python</a:t>
            </a:r>
            <a:r>
              <a:rPr lang="ru-RU" dirty="0"/>
              <a:t> - первое знакомство с языком. Выполнение программ интерпретатором и пользователем Выполнение программ</a:t>
            </a:r>
            <a:endParaRPr lang="ru-RU" dirty="0"/>
          </a:p>
          <a:p>
            <a:r>
              <a:rPr lang="ru-RU" dirty="0"/>
              <a:t>5) Типы и операции (3 лекции)</a:t>
            </a:r>
            <a:endParaRPr lang="ru-RU" dirty="0"/>
          </a:p>
          <a:p>
            <a:r>
              <a:rPr lang="ru-RU" dirty="0"/>
              <a:t>6) Синтаксис операторов в  </a:t>
            </a:r>
            <a:r>
              <a:rPr lang="ru-RU" dirty="0" err="1"/>
              <a:t>Python</a:t>
            </a:r>
            <a:r>
              <a:rPr lang="ru-RU" dirty="0"/>
              <a:t> (2 лекции)</a:t>
            </a:r>
            <a:endParaRPr lang="ru-RU" dirty="0"/>
          </a:p>
          <a:p>
            <a:r>
              <a:rPr lang="ru-RU" dirty="0"/>
              <a:t>7) Функции в </a:t>
            </a:r>
            <a:r>
              <a:rPr lang="ru-RU" dirty="0" err="1"/>
              <a:t>Python</a:t>
            </a:r>
            <a:r>
              <a:rPr lang="ru-RU" dirty="0"/>
              <a:t>, процедурное программирование (1 лекция)</a:t>
            </a:r>
            <a:endParaRPr lang="ru-RU" dirty="0"/>
          </a:p>
          <a:p>
            <a:r>
              <a:rPr lang="ru-RU" dirty="0"/>
              <a:t>8) Генераторы (1 лекция)</a:t>
            </a:r>
            <a:endParaRPr lang="ru-RU" dirty="0"/>
          </a:p>
          <a:p>
            <a:r>
              <a:rPr lang="ru-RU" dirty="0"/>
              <a:t>9) Модули и пакеты модулей (2 лекции)</a:t>
            </a:r>
            <a:endParaRPr lang="ru-RU" dirty="0"/>
          </a:p>
          <a:p>
            <a:r>
              <a:rPr lang="ru-RU" dirty="0"/>
              <a:t>10) Объектно-ориентированное программирование в </a:t>
            </a:r>
            <a:r>
              <a:rPr lang="ru-RU" dirty="0" err="1"/>
              <a:t>Python</a:t>
            </a:r>
            <a:r>
              <a:rPr lang="ru-RU" dirty="0"/>
              <a:t>(3 лекции)</a:t>
            </a:r>
            <a:endParaRPr lang="ru-RU" dirty="0"/>
          </a:p>
          <a:p>
            <a:r>
              <a:rPr lang="ru-RU" dirty="0"/>
              <a:t>Практика: </a:t>
            </a:r>
            <a:endParaRPr lang="ru-RU" dirty="0"/>
          </a:p>
          <a:p>
            <a:r>
              <a:rPr lang="ru-RU" dirty="0"/>
              <a:t>Лабораторные работы</a:t>
            </a:r>
            <a:endParaRPr lang="ru-RU" dirty="0"/>
          </a:p>
          <a:p>
            <a:r>
              <a:rPr lang="ru-RU" dirty="0"/>
              <a:t>1) типы и операции - 2  часа</a:t>
            </a:r>
            <a:endParaRPr lang="ru-RU" dirty="0"/>
          </a:p>
          <a:p>
            <a:r>
              <a:rPr lang="ru-RU" dirty="0"/>
              <a:t>2) Процедурное программирование - 2 часа</a:t>
            </a:r>
            <a:endParaRPr lang="ru-RU" dirty="0"/>
          </a:p>
          <a:p>
            <a:r>
              <a:rPr lang="ru-RU" dirty="0"/>
              <a:t>3) Генераторы - 4 часа</a:t>
            </a:r>
            <a:endParaRPr lang="ru-RU" dirty="0"/>
          </a:p>
          <a:p>
            <a:r>
              <a:rPr lang="ru-RU" dirty="0"/>
              <a:t>4) Модули и пакеты - 2 часа</a:t>
            </a:r>
            <a:endParaRPr lang="ru-RU" dirty="0"/>
          </a:p>
          <a:p>
            <a:r>
              <a:rPr lang="ru-RU" dirty="0"/>
              <a:t>5) ООП - 6 часов</a:t>
            </a:r>
            <a:endParaRPr lang="ru-RU" dirty="0"/>
          </a:p>
          <a:p>
            <a:r>
              <a:rPr lang="ru-RU" dirty="0"/>
              <a:t>2-й семестр </a:t>
            </a:r>
            <a:endParaRPr lang="ru-RU" dirty="0"/>
          </a:p>
          <a:p>
            <a:r>
              <a:rPr lang="ru-RU" dirty="0"/>
              <a:t>Тематика: углубленное изучение языков программирования, начало работы с системным инструментарием и основными библиотеками машинного обучения и компьютерного зрения </a:t>
            </a:r>
            <a:endParaRPr lang="ru-RU" dirty="0"/>
          </a:p>
          <a:p>
            <a:r>
              <a:rPr lang="ru-RU" dirty="0"/>
              <a:t>30+ часов(теория+ практика)  </a:t>
            </a:r>
            <a:endParaRPr lang="ru-RU" dirty="0"/>
          </a:p>
          <a:p>
            <a:r>
              <a:rPr lang="ru-RU" dirty="0"/>
              <a:t>3-й семестр </a:t>
            </a:r>
            <a:endParaRPr lang="ru-RU" dirty="0"/>
          </a:p>
          <a:p>
            <a:r>
              <a:rPr lang="ru-RU" dirty="0"/>
              <a:t>Разделение на выбор - чистый </a:t>
            </a:r>
            <a:r>
              <a:rPr lang="ru-RU" dirty="0" err="1"/>
              <a:t>data</a:t>
            </a:r>
            <a:r>
              <a:rPr lang="ru-RU" dirty="0"/>
              <a:t> </a:t>
            </a:r>
            <a:r>
              <a:rPr lang="ru-RU" dirty="0" err="1"/>
              <a:t>sciense</a:t>
            </a:r>
            <a:r>
              <a:rPr lang="ru-RU" dirty="0"/>
              <a:t> или </a:t>
            </a:r>
            <a:r>
              <a:rPr lang="ru-RU" dirty="0" err="1"/>
              <a:t>system</a:t>
            </a:r>
            <a:r>
              <a:rPr lang="ru-RU" dirty="0"/>
              <a:t> </a:t>
            </a:r>
            <a:r>
              <a:rPr lang="ru-RU" dirty="0" err="1"/>
              <a:t>development</a:t>
            </a:r>
            <a:r>
              <a:rPr lang="ru-RU" dirty="0"/>
              <a:t>.  </a:t>
            </a:r>
            <a:endParaRPr lang="ru-RU" dirty="0"/>
          </a:p>
          <a:p>
            <a:r>
              <a:rPr lang="ru-RU" dirty="0" err="1"/>
              <a:t>data</a:t>
            </a:r>
            <a:r>
              <a:rPr lang="ru-RU" dirty="0"/>
              <a:t> </a:t>
            </a:r>
            <a:r>
              <a:rPr lang="ru-RU" dirty="0" err="1"/>
              <a:t>sciense</a:t>
            </a:r>
            <a:r>
              <a:rPr lang="ru-RU" dirty="0"/>
              <a:t> - углубленное изучение </a:t>
            </a:r>
            <a:r>
              <a:rPr lang="ru-RU" dirty="0" err="1"/>
              <a:t>deep</a:t>
            </a:r>
            <a:r>
              <a:rPr lang="ru-RU" dirty="0"/>
              <a:t> </a:t>
            </a:r>
            <a:r>
              <a:rPr lang="ru-RU" dirty="0" err="1"/>
              <a:t>learning</a:t>
            </a:r>
            <a:r>
              <a:rPr lang="ru-RU" dirty="0"/>
              <a:t> и сопутствующего математического аппарата, анализа производительности сетей, </a:t>
            </a:r>
            <a:r>
              <a:rPr lang="ru-RU" dirty="0" err="1"/>
              <a:t>опитмизации</a:t>
            </a:r>
            <a:r>
              <a:rPr lang="ru-RU" dirty="0"/>
              <a:t> работы сетей.  </a:t>
            </a:r>
            <a:endParaRPr lang="ru-RU" dirty="0"/>
          </a:p>
          <a:p>
            <a:r>
              <a:rPr lang="ru-RU" dirty="0" err="1"/>
              <a:t>system</a:t>
            </a:r>
            <a:r>
              <a:rPr lang="ru-RU" dirty="0"/>
              <a:t> </a:t>
            </a:r>
            <a:r>
              <a:rPr lang="ru-RU" dirty="0" err="1"/>
              <a:t>development</a:t>
            </a:r>
            <a:r>
              <a:rPr lang="ru-RU" dirty="0"/>
              <a:t> - разработка и развертывание ПО с использованием компонентов использующих инструментарий глубокого обучения. Знакомство с системными компонентами, понятием виртуализации, сервисной инфраструктуры. </a:t>
            </a:r>
            <a:endParaRPr lang="ru-RU" dirty="0"/>
          </a:p>
          <a:p>
            <a:r>
              <a:rPr lang="ru-RU" dirty="0"/>
              <a:t>4-й семестр  </a:t>
            </a:r>
            <a:endParaRPr lang="ru-RU" dirty="0"/>
          </a:p>
          <a:p>
            <a:r>
              <a:rPr lang="ru-RU" dirty="0"/>
              <a:t>Изучение встраиваемых систем в связке с </a:t>
            </a:r>
            <a:r>
              <a:rPr lang="ru-RU" dirty="0" err="1"/>
              <a:t>DLи</a:t>
            </a:r>
            <a:r>
              <a:rPr lang="ru-RU" dirty="0"/>
              <a:t> CV - (платформы </a:t>
            </a:r>
            <a:r>
              <a:rPr lang="ru-RU" dirty="0" err="1"/>
              <a:t>jetson</a:t>
            </a:r>
            <a:r>
              <a:rPr lang="ru-RU" dirty="0"/>
              <a:t> и т.д.)</a:t>
            </a:r>
            <a:endParaRPr lang="ru-RU" dirty="0"/>
          </a:p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D861DE-9820-A34E-9D6F-B0874821B491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Программа обучения:</a:t>
            </a:r>
            <a:endParaRPr lang="ru-RU" dirty="0"/>
          </a:p>
          <a:p>
            <a:r>
              <a:rPr lang="ru-RU" dirty="0"/>
              <a:t>1 семестр</a:t>
            </a:r>
            <a:endParaRPr lang="ru-RU" dirty="0"/>
          </a:p>
          <a:p>
            <a:r>
              <a:rPr lang="ru-RU" dirty="0"/>
              <a:t>Теория: </a:t>
            </a:r>
            <a:endParaRPr lang="ru-RU" dirty="0"/>
          </a:p>
          <a:p>
            <a:r>
              <a:rPr lang="ru-RU" dirty="0"/>
              <a:t>1) Программирование, общие концепции программирования, история развития вычислительной техники(1 лекция)</a:t>
            </a:r>
            <a:endParaRPr lang="ru-RU" dirty="0"/>
          </a:p>
          <a:p>
            <a:r>
              <a:rPr lang="ru-RU" dirty="0"/>
              <a:t>2) Общие парадигмы программирования или почему нужно сначала думать, а потом писать(0,5 лекции)</a:t>
            </a:r>
            <a:endParaRPr lang="ru-RU" dirty="0"/>
          </a:p>
          <a:p>
            <a:r>
              <a:rPr lang="ru-RU" dirty="0"/>
              <a:t>3) История развития языков программирования(0,5 лекции)</a:t>
            </a:r>
            <a:endParaRPr lang="ru-RU" dirty="0"/>
          </a:p>
          <a:p>
            <a:r>
              <a:rPr lang="ru-RU" dirty="0"/>
              <a:t>4) </a:t>
            </a:r>
            <a:r>
              <a:rPr lang="ru-RU" dirty="0" err="1"/>
              <a:t>Python</a:t>
            </a:r>
            <a:r>
              <a:rPr lang="ru-RU" dirty="0"/>
              <a:t> - первое знакомство с языком. Выполнение программ интерпретатором и пользователем Выполнение программ</a:t>
            </a:r>
            <a:endParaRPr lang="ru-RU" dirty="0"/>
          </a:p>
          <a:p>
            <a:r>
              <a:rPr lang="ru-RU" dirty="0"/>
              <a:t>5) Типы и операции (3 лекции)</a:t>
            </a:r>
            <a:endParaRPr lang="ru-RU" dirty="0"/>
          </a:p>
          <a:p>
            <a:r>
              <a:rPr lang="ru-RU" dirty="0"/>
              <a:t>6) Синтаксис операторов в  </a:t>
            </a:r>
            <a:r>
              <a:rPr lang="ru-RU" dirty="0" err="1"/>
              <a:t>Python</a:t>
            </a:r>
            <a:r>
              <a:rPr lang="ru-RU" dirty="0"/>
              <a:t> (2 лекции)</a:t>
            </a:r>
            <a:endParaRPr lang="ru-RU" dirty="0"/>
          </a:p>
          <a:p>
            <a:r>
              <a:rPr lang="ru-RU" dirty="0"/>
              <a:t>7) Функции в </a:t>
            </a:r>
            <a:r>
              <a:rPr lang="ru-RU" dirty="0" err="1"/>
              <a:t>Python</a:t>
            </a:r>
            <a:r>
              <a:rPr lang="ru-RU" dirty="0"/>
              <a:t>, процедурное программирование (1 лекция)</a:t>
            </a:r>
            <a:endParaRPr lang="ru-RU" dirty="0"/>
          </a:p>
          <a:p>
            <a:r>
              <a:rPr lang="ru-RU" dirty="0"/>
              <a:t>8) Генераторы (1 лекция)</a:t>
            </a:r>
            <a:endParaRPr lang="ru-RU" dirty="0"/>
          </a:p>
          <a:p>
            <a:r>
              <a:rPr lang="ru-RU" dirty="0"/>
              <a:t>9) Модули и пакеты модулей (2 лекции)</a:t>
            </a:r>
            <a:endParaRPr lang="ru-RU" dirty="0"/>
          </a:p>
          <a:p>
            <a:r>
              <a:rPr lang="ru-RU" dirty="0"/>
              <a:t>10) Объектно-ориентированное программирование в </a:t>
            </a:r>
            <a:r>
              <a:rPr lang="ru-RU" dirty="0" err="1"/>
              <a:t>Python</a:t>
            </a:r>
            <a:r>
              <a:rPr lang="ru-RU" dirty="0"/>
              <a:t>(3 лекции)</a:t>
            </a:r>
            <a:endParaRPr lang="ru-RU" dirty="0"/>
          </a:p>
          <a:p>
            <a:r>
              <a:rPr lang="ru-RU" dirty="0"/>
              <a:t>Практика: </a:t>
            </a:r>
            <a:endParaRPr lang="ru-RU" dirty="0"/>
          </a:p>
          <a:p>
            <a:r>
              <a:rPr lang="ru-RU" dirty="0"/>
              <a:t>Лабораторные работы</a:t>
            </a:r>
            <a:endParaRPr lang="ru-RU" dirty="0"/>
          </a:p>
          <a:p>
            <a:r>
              <a:rPr lang="ru-RU" dirty="0"/>
              <a:t>1) типы и операции - 2  часа</a:t>
            </a:r>
            <a:endParaRPr lang="ru-RU" dirty="0"/>
          </a:p>
          <a:p>
            <a:r>
              <a:rPr lang="ru-RU" dirty="0"/>
              <a:t>2) Процедурное программирование - 2 часа</a:t>
            </a:r>
            <a:endParaRPr lang="ru-RU" dirty="0"/>
          </a:p>
          <a:p>
            <a:r>
              <a:rPr lang="ru-RU" dirty="0"/>
              <a:t>3) Генераторы - 4 часа</a:t>
            </a:r>
            <a:endParaRPr lang="ru-RU" dirty="0"/>
          </a:p>
          <a:p>
            <a:r>
              <a:rPr lang="ru-RU" dirty="0"/>
              <a:t>4) Модули и пакеты - 2 часа</a:t>
            </a:r>
            <a:endParaRPr lang="ru-RU" dirty="0"/>
          </a:p>
          <a:p>
            <a:r>
              <a:rPr lang="ru-RU" dirty="0"/>
              <a:t>5) ООП - 6 часов</a:t>
            </a:r>
            <a:endParaRPr lang="ru-RU" dirty="0"/>
          </a:p>
          <a:p>
            <a:r>
              <a:rPr lang="ru-RU" dirty="0"/>
              <a:t>2-й семестр </a:t>
            </a:r>
            <a:endParaRPr lang="ru-RU" dirty="0"/>
          </a:p>
          <a:p>
            <a:r>
              <a:rPr lang="ru-RU" dirty="0"/>
              <a:t>Тематика: углубленное изучение языков программирования, начало работы с системным инструментарием и основными библиотеками машинного обучения и компьютерного зрения </a:t>
            </a:r>
            <a:endParaRPr lang="ru-RU" dirty="0"/>
          </a:p>
          <a:p>
            <a:r>
              <a:rPr lang="ru-RU" dirty="0"/>
              <a:t>30+ часов(теория+ практика)  </a:t>
            </a:r>
            <a:endParaRPr lang="ru-RU" dirty="0"/>
          </a:p>
          <a:p>
            <a:r>
              <a:rPr lang="ru-RU" dirty="0"/>
              <a:t>3-й семестр </a:t>
            </a:r>
            <a:endParaRPr lang="ru-RU" dirty="0"/>
          </a:p>
          <a:p>
            <a:r>
              <a:rPr lang="ru-RU" dirty="0"/>
              <a:t>Разделение на выбор - чистый </a:t>
            </a:r>
            <a:r>
              <a:rPr lang="ru-RU" dirty="0" err="1"/>
              <a:t>data</a:t>
            </a:r>
            <a:r>
              <a:rPr lang="ru-RU" dirty="0"/>
              <a:t> </a:t>
            </a:r>
            <a:r>
              <a:rPr lang="ru-RU" dirty="0" err="1"/>
              <a:t>sciense</a:t>
            </a:r>
            <a:r>
              <a:rPr lang="ru-RU" dirty="0"/>
              <a:t> или </a:t>
            </a:r>
            <a:r>
              <a:rPr lang="ru-RU" dirty="0" err="1"/>
              <a:t>system</a:t>
            </a:r>
            <a:r>
              <a:rPr lang="ru-RU" dirty="0"/>
              <a:t> </a:t>
            </a:r>
            <a:r>
              <a:rPr lang="ru-RU" dirty="0" err="1"/>
              <a:t>development</a:t>
            </a:r>
            <a:r>
              <a:rPr lang="ru-RU" dirty="0"/>
              <a:t>.  </a:t>
            </a:r>
            <a:endParaRPr lang="ru-RU" dirty="0"/>
          </a:p>
          <a:p>
            <a:r>
              <a:rPr lang="ru-RU" dirty="0" err="1"/>
              <a:t>data</a:t>
            </a:r>
            <a:r>
              <a:rPr lang="ru-RU" dirty="0"/>
              <a:t> </a:t>
            </a:r>
            <a:r>
              <a:rPr lang="ru-RU" dirty="0" err="1"/>
              <a:t>sciense</a:t>
            </a:r>
            <a:r>
              <a:rPr lang="ru-RU" dirty="0"/>
              <a:t> - углубленное изучение </a:t>
            </a:r>
            <a:r>
              <a:rPr lang="ru-RU" dirty="0" err="1"/>
              <a:t>deep</a:t>
            </a:r>
            <a:r>
              <a:rPr lang="ru-RU" dirty="0"/>
              <a:t> </a:t>
            </a:r>
            <a:r>
              <a:rPr lang="ru-RU" dirty="0" err="1"/>
              <a:t>learning</a:t>
            </a:r>
            <a:r>
              <a:rPr lang="ru-RU" dirty="0"/>
              <a:t> и сопутствующего математического аппарата, анализа производительности сетей, </a:t>
            </a:r>
            <a:r>
              <a:rPr lang="ru-RU" dirty="0" err="1"/>
              <a:t>опитмизации</a:t>
            </a:r>
            <a:r>
              <a:rPr lang="ru-RU" dirty="0"/>
              <a:t> работы сетей.  </a:t>
            </a:r>
            <a:endParaRPr lang="ru-RU" dirty="0"/>
          </a:p>
          <a:p>
            <a:r>
              <a:rPr lang="ru-RU" dirty="0" err="1"/>
              <a:t>system</a:t>
            </a:r>
            <a:r>
              <a:rPr lang="ru-RU" dirty="0"/>
              <a:t> </a:t>
            </a:r>
            <a:r>
              <a:rPr lang="ru-RU" dirty="0" err="1"/>
              <a:t>development</a:t>
            </a:r>
            <a:r>
              <a:rPr lang="ru-RU" dirty="0"/>
              <a:t> - разработка и развертывание ПО с использованием компонентов использующих инструментарий глубокого обучения. Знакомство с системными компонентами, понятием виртуализации, сервисной инфраструктуры. </a:t>
            </a:r>
            <a:endParaRPr lang="ru-RU" dirty="0"/>
          </a:p>
          <a:p>
            <a:r>
              <a:rPr lang="ru-RU" dirty="0"/>
              <a:t>4-й семестр  </a:t>
            </a:r>
            <a:endParaRPr lang="ru-RU" dirty="0"/>
          </a:p>
          <a:p>
            <a:r>
              <a:rPr lang="ru-RU" dirty="0"/>
              <a:t>Изучение встраиваемых систем в связке с </a:t>
            </a:r>
            <a:r>
              <a:rPr lang="ru-RU" dirty="0" err="1"/>
              <a:t>DLи</a:t>
            </a:r>
            <a:r>
              <a:rPr lang="ru-RU" dirty="0"/>
              <a:t> CV - (платформы </a:t>
            </a:r>
            <a:r>
              <a:rPr lang="ru-RU" dirty="0" err="1"/>
              <a:t>jetson</a:t>
            </a:r>
            <a:r>
              <a:rPr lang="ru-RU" dirty="0"/>
              <a:t> и т.д.)</a:t>
            </a:r>
            <a:endParaRPr lang="ru-RU" dirty="0"/>
          </a:p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D861DE-9820-A34E-9D6F-B0874821B491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Программа обучения:</a:t>
            </a:r>
            <a:endParaRPr lang="ru-RU" dirty="0"/>
          </a:p>
          <a:p>
            <a:r>
              <a:rPr lang="ru-RU" dirty="0"/>
              <a:t>1 семестр</a:t>
            </a:r>
            <a:endParaRPr lang="ru-RU" dirty="0"/>
          </a:p>
          <a:p>
            <a:r>
              <a:rPr lang="ru-RU" dirty="0"/>
              <a:t>Теория: </a:t>
            </a:r>
            <a:endParaRPr lang="ru-RU" dirty="0"/>
          </a:p>
          <a:p>
            <a:r>
              <a:rPr lang="ru-RU" dirty="0"/>
              <a:t>1) Программирование, общие концепции программирования, история развития вычислительной техники(1 лекция)</a:t>
            </a:r>
            <a:endParaRPr lang="ru-RU" dirty="0"/>
          </a:p>
          <a:p>
            <a:r>
              <a:rPr lang="ru-RU" dirty="0"/>
              <a:t>2) Общие парадигмы программирования или почему нужно сначала думать, а потом писать(0,5 лекции)</a:t>
            </a:r>
            <a:endParaRPr lang="ru-RU" dirty="0"/>
          </a:p>
          <a:p>
            <a:r>
              <a:rPr lang="ru-RU" dirty="0"/>
              <a:t>3) История развития языков программирования(0,5 лекции)</a:t>
            </a:r>
            <a:endParaRPr lang="ru-RU" dirty="0"/>
          </a:p>
          <a:p>
            <a:r>
              <a:rPr lang="ru-RU" dirty="0"/>
              <a:t>4) </a:t>
            </a:r>
            <a:r>
              <a:rPr lang="ru-RU" dirty="0" err="1"/>
              <a:t>Python</a:t>
            </a:r>
            <a:r>
              <a:rPr lang="ru-RU" dirty="0"/>
              <a:t> - первое знакомство с языком. Выполнение программ интерпретатором и пользователем Выполнение программ</a:t>
            </a:r>
            <a:endParaRPr lang="ru-RU" dirty="0"/>
          </a:p>
          <a:p>
            <a:r>
              <a:rPr lang="ru-RU" dirty="0"/>
              <a:t>5) Типы и операции (3 лекции)</a:t>
            </a:r>
            <a:endParaRPr lang="ru-RU" dirty="0"/>
          </a:p>
          <a:p>
            <a:r>
              <a:rPr lang="ru-RU" dirty="0"/>
              <a:t>6) Синтаксис операторов в  </a:t>
            </a:r>
            <a:r>
              <a:rPr lang="ru-RU" dirty="0" err="1"/>
              <a:t>Python</a:t>
            </a:r>
            <a:r>
              <a:rPr lang="ru-RU" dirty="0"/>
              <a:t> (2 лекции)</a:t>
            </a:r>
            <a:endParaRPr lang="ru-RU" dirty="0"/>
          </a:p>
          <a:p>
            <a:r>
              <a:rPr lang="ru-RU" dirty="0"/>
              <a:t>7) Функции в </a:t>
            </a:r>
            <a:r>
              <a:rPr lang="ru-RU" dirty="0" err="1"/>
              <a:t>Python</a:t>
            </a:r>
            <a:r>
              <a:rPr lang="ru-RU" dirty="0"/>
              <a:t>, процедурное программирование (1 лекция)</a:t>
            </a:r>
            <a:endParaRPr lang="ru-RU" dirty="0"/>
          </a:p>
          <a:p>
            <a:r>
              <a:rPr lang="ru-RU" dirty="0"/>
              <a:t>8) Генераторы (1 лекция)</a:t>
            </a:r>
            <a:endParaRPr lang="ru-RU" dirty="0"/>
          </a:p>
          <a:p>
            <a:r>
              <a:rPr lang="ru-RU" dirty="0"/>
              <a:t>9) Модули и пакеты модулей (2 лекции)</a:t>
            </a:r>
            <a:endParaRPr lang="ru-RU" dirty="0"/>
          </a:p>
          <a:p>
            <a:r>
              <a:rPr lang="ru-RU" dirty="0"/>
              <a:t>10) Объектно-ориентированное программирование в </a:t>
            </a:r>
            <a:r>
              <a:rPr lang="ru-RU" dirty="0" err="1"/>
              <a:t>Python</a:t>
            </a:r>
            <a:r>
              <a:rPr lang="ru-RU" dirty="0"/>
              <a:t>(3 лекции)</a:t>
            </a:r>
            <a:endParaRPr lang="ru-RU" dirty="0"/>
          </a:p>
          <a:p>
            <a:r>
              <a:rPr lang="ru-RU" dirty="0"/>
              <a:t>Практика: </a:t>
            </a:r>
            <a:endParaRPr lang="ru-RU" dirty="0"/>
          </a:p>
          <a:p>
            <a:r>
              <a:rPr lang="ru-RU" dirty="0"/>
              <a:t>Лабораторные работы</a:t>
            </a:r>
            <a:endParaRPr lang="ru-RU" dirty="0"/>
          </a:p>
          <a:p>
            <a:r>
              <a:rPr lang="ru-RU" dirty="0"/>
              <a:t>1) типы и операции - 2  часа</a:t>
            </a:r>
            <a:endParaRPr lang="ru-RU" dirty="0"/>
          </a:p>
          <a:p>
            <a:r>
              <a:rPr lang="ru-RU" dirty="0"/>
              <a:t>2) Процедурное программирование - 2 часа</a:t>
            </a:r>
            <a:endParaRPr lang="ru-RU" dirty="0"/>
          </a:p>
          <a:p>
            <a:r>
              <a:rPr lang="ru-RU" dirty="0"/>
              <a:t>3) Генераторы - 4 часа</a:t>
            </a:r>
            <a:endParaRPr lang="ru-RU" dirty="0"/>
          </a:p>
          <a:p>
            <a:r>
              <a:rPr lang="ru-RU" dirty="0"/>
              <a:t>4) Модули и пакеты - 2 часа</a:t>
            </a:r>
            <a:endParaRPr lang="ru-RU" dirty="0"/>
          </a:p>
          <a:p>
            <a:r>
              <a:rPr lang="ru-RU" dirty="0"/>
              <a:t>5) ООП - 6 часов</a:t>
            </a:r>
            <a:endParaRPr lang="ru-RU" dirty="0"/>
          </a:p>
          <a:p>
            <a:r>
              <a:rPr lang="ru-RU" dirty="0"/>
              <a:t>2-й семестр </a:t>
            </a:r>
            <a:endParaRPr lang="ru-RU" dirty="0"/>
          </a:p>
          <a:p>
            <a:r>
              <a:rPr lang="ru-RU" dirty="0"/>
              <a:t>Тематика: углубленное изучение языков программирования, начало работы с системным инструментарием и основными библиотеками машинного обучения и компьютерного зрения </a:t>
            </a:r>
            <a:endParaRPr lang="ru-RU" dirty="0"/>
          </a:p>
          <a:p>
            <a:r>
              <a:rPr lang="ru-RU" dirty="0"/>
              <a:t>30+ часов(теория+ практика)  </a:t>
            </a:r>
            <a:endParaRPr lang="ru-RU" dirty="0"/>
          </a:p>
          <a:p>
            <a:r>
              <a:rPr lang="ru-RU" dirty="0"/>
              <a:t>3-й семестр </a:t>
            </a:r>
            <a:endParaRPr lang="ru-RU" dirty="0"/>
          </a:p>
          <a:p>
            <a:r>
              <a:rPr lang="ru-RU" dirty="0"/>
              <a:t>Разделение на выбор - чистый </a:t>
            </a:r>
            <a:r>
              <a:rPr lang="ru-RU" dirty="0" err="1"/>
              <a:t>data</a:t>
            </a:r>
            <a:r>
              <a:rPr lang="ru-RU" dirty="0"/>
              <a:t> </a:t>
            </a:r>
            <a:r>
              <a:rPr lang="ru-RU" dirty="0" err="1"/>
              <a:t>sciense</a:t>
            </a:r>
            <a:r>
              <a:rPr lang="ru-RU" dirty="0"/>
              <a:t> или </a:t>
            </a:r>
            <a:r>
              <a:rPr lang="ru-RU" dirty="0" err="1"/>
              <a:t>system</a:t>
            </a:r>
            <a:r>
              <a:rPr lang="ru-RU" dirty="0"/>
              <a:t> </a:t>
            </a:r>
            <a:r>
              <a:rPr lang="ru-RU" dirty="0" err="1"/>
              <a:t>development</a:t>
            </a:r>
            <a:r>
              <a:rPr lang="ru-RU" dirty="0"/>
              <a:t>.  </a:t>
            </a:r>
            <a:endParaRPr lang="ru-RU" dirty="0"/>
          </a:p>
          <a:p>
            <a:r>
              <a:rPr lang="ru-RU" dirty="0" err="1"/>
              <a:t>data</a:t>
            </a:r>
            <a:r>
              <a:rPr lang="ru-RU" dirty="0"/>
              <a:t> </a:t>
            </a:r>
            <a:r>
              <a:rPr lang="ru-RU" dirty="0" err="1"/>
              <a:t>sciense</a:t>
            </a:r>
            <a:r>
              <a:rPr lang="ru-RU" dirty="0"/>
              <a:t> - углубленное изучение </a:t>
            </a:r>
            <a:r>
              <a:rPr lang="ru-RU" dirty="0" err="1"/>
              <a:t>deep</a:t>
            </a:r>
            <a:r>
              <a:rPr lang="ru-RU" dirty="0"/>
              <a:t> </a:t>
            </a:r>
            <a:r>
              <a:rPr lang="ru-RU" dirty="0" err="1"/>
              <a:t>learning</a:t>
            </a:r>
            <a:r>
              <a:rPr lang="ru-RU" dirty="0"/>
              <a:t> и сопутствующего математического аппарата, анализа производительности сетей, </a:t>
            </a:r>
            <a:r>
              <a:rPr lang="ru-RU" dirty="0" err="1"/>
              <a:t>опитмизации</a:t>
            </a:r>
            <a:r>
              <a:rPr lang="ru-RU" dirty="0"/>
              <a:t> работы сетей.  </a:t>
            </a:r>
            <a:endParaRPr lang="ru-RU" dirty="0"/>
          </a:p>
          <a:p>
            <a:r>
              <a:rPr lang="ru-RU" dirty="0" err="1"/>
              <a:t>system</a:t>
            </a:r>
            <a:r>
              <a:rPr lang="ru-RU" dirty="0"/>
              <a:t> </a:t>
            </a:r>
            <a:r>
              <a:rPr lang="ru-RU" dirty="0" err="1"/>
              <a:t>development</a:t>
            </a:r>
            <a:r>
              <a:rPr lang="ru-RU" dirty="0"/>
              <a:t> - разработка и развертывание ПО с использованием компонентов использующих инструментарий глубокого обучения. Знакомство с системными компонентами, понятием виртуализации, сервисной инфраструктуры. </a:t>
            </a:r>
            <a:endParaRPr lang="ru-RU" dirty="0"/>
          </a:p>
          <a:p>
            <a:r>
              <a:rPr lang="ru-RU" dirty="0"/>
              <a:t>4-й семестр  </a:t>
            </a:r>
            <a:endParaRPr lang="ru-RU" dirty="0"/>
          </a:p>
          <a:p>
            <a:r>
              <a:rPr lang="ru-RU" dirty="0"/>
              <a:t>Изучение встраиваемых систем в связке с </a:t>
            </a:r>
            <a:r>
              <a:rPr lang="ru-RU" dirty="0" err="1"/>
              <a:t>DLи</a:t>
            </a:r>
            <a:r>
              <a:rPr lang="ru-RU" dirty="0"/>
              <a:t> CV - (платформы </a:t>
            </a:r>
            <a:r>
              <a:rPr lang="ru-RU" dirty="0" err="1"/>
              <a:t>jetson</a:t>
            </a:r>
            <a:r>
              <a:rPr lang="ru-RU" dirty="0"/>
              <a:t> и т.д.)</a:t>
            </a:r>
            <a:endParaRPr lang="ru-RU" dirty="0"/>
          </a:p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D861DE-9820-A34E-9D6F-B0874821B491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Программа обучения:</a:t>
            </a:r>
            <a:endParaRPr lang="ru-RU" dirty="0"/>
          </a:p>
          <a:p>
            <a:r>
              <a:rPr lang="ru-RU" dirty="0"/>
              <a:t>1 семестр</a:t>
            </a:r>
            <a:endParaRPr lang="ru-RU" dirty="0"/>
          </a:p>
          <a:p>
            <a:r>
              <a:rPr lang="ru-RU" dirty="0"/>
              <a:t>Теория: </a:t>
            </a:r>
            <a:endParaRPr lang="ru-RU" dirty="0"/>
          </a:p>
          <a:p>
            <a:r>
              <a:rPr lang="ru-RU" dirty="0"/>
              <a:t>1) Программирование, общие концепции программирования, история развития вычислительной техники(1 лекция)</a:t>
            </a:r>
            <a:endParaRPr lang="ru-RU" dirty="0"/>
          </a:p>
          <a:p>
            <a:r>
              <a:rPr lang="ru-RU" dirty="0"/>
              <a:t>2) Общие парадигмы программирования или почему нужно сначала думать, а потом писать(0,5 лекции)</a:t>
            </a:r>
            <a:endParaRPr lang="ru-RU" dirty="0"/>
          </a:p>
          <a:p>
            <a:r>
              <a:rPr lang="ru-RU" dirty="0"/>
              <a:t>3) История развития языков программирования(0,5 лекции)</a:t>
            </a:r>
            <a:endParaRPr lang="ru-RU" dirty="0"/>
          </a:p>
          <a:p>
            <a:r>
              <a:rPr lang="ru-RU" dirty="0"/>
              <a:t>4) </a:t>
            </a:r>
            <a:r>
              <a:rPr lang="ru-RU" dirty="0" err="1"/>
              <a:t>Python</a:t>
            </a:r>
            <a:r>
              <a:rPr lang="ru-RU" dirty="0"/>
              <a:t> - первое знакомство с языком. Выполнение программ интерпретатором и пользователем Выполнение программ</a:t>
            </a:r>
            <a:endParaRPr lang="ru-RU" dirty="0"/>
          </a:p>
          <a:p>
            <a:r>
              <a:rPr lang="ru-RU" dirty="0"/>
              <a:t>5) Типы и операции (3 лекции)</a:t>
            </a:r>
            <a:endParaRPr lang="ru-RU" dirty="0"/>
          </a:p>
          <a:p>
            <a:r>
              <a:rPr lang="ru-RU" dirty="0"/>
              <a:t>6) Синтаксис операторов в  </a:t>
            </a:r>
            <a:r>
              <a:rPr lang="ru-RU" dirty="0" err="1"/>
              <a:t>Python</a:t>
            </a:r>
            <a:r>
              <a:rPr lang="ru-RU" dirty="0"/>
              <a:t> (2 лекции)</a:t>
            </a:r>
            <a:endParaRPr lang="ru-RU" dirty="0"/>
          </a:p>
          <a:p>
            <a:r>
              <a:rPr lang="ru-RU" dirty="0"/>
              <a:t>7) Функции в </a:t>
            </a:r>
            <a:r>
              <a:rPr lang="ru-RU" dirty="0" err="1"/>
              <a:t>Python</a:t>
            </a:r>
            <a:r>
              <a:rPr lang="ru-RU" dirty="0"/>
              <a:t>, процедурное программирование (1 лекция)</a:t>
            </a:r>
            <a:endParaRPr lang="ru-RU" dirty="0"/>
          </a:p>
          <a:p>
            <a:r>
              <a:rPr lang="ru-RU" dirty="0"/>
              <a:t>8) Генераторы (1 лекция)</a:t>
            </a:r>
            <a:endParaRPr lang="ru-RU" dirty="0"/>
          </a:p>
          <a:p>
            <a:r>
              <a:rPr lang="ru-RU" dirty="0"/>
              <a:t>9) Модули и пакеты модулей (2 лекции)</a:t>
            </a:r>
            <a:endParaRPr lang="ru-RU" dirty="0"/>
          </a:p>
          <a:p>
            <a:r>
              <a:rPr lang="ru-RU" dirty="0"/>
              <a:t>10) Объектно-ориентированное программирование в </a:t>
            </a:r>
            <a:r>
              <a:rPr lang="ru-RU" dirty="0" err="1"/>
              <a:t>Python</a:t>
            </a:r>
            <a:r>
              <a:rPr lang="ru-RU" dirty="0"/>
              <a:t>(3 лекции)</a:t>
            </a:r>
            <a:endParaRPr lang="ru-RU" dirty="0"/>
          </a:p>
          <a:p>
            <a:r>
              <a:rPr lang="ru-RU" dirty="0"/>
              <a:t>Практика: </a:t>
            </a:r>
            <a:endParaRPr lang="ru-RU" dirty="0"/>
          </a:p>
          <a:p>
            <a:r>
              <a:rPr lang="ru-RU" dirty="0"/>
              <a:t>Лабораторные работы</a:t>
            </a:r>
            <a:endParaRPr lang="ru-RU" dirty="0"/>
          </a:p>
          <a:p>
            <a:r>
              <a:rPr lang="ru-RU" dirty="0"/>
              <a:t>1) типы и операции - 2  часа</a:t>
            </a:r>
            <a:endParaRPr lang="ru-RU" dirty="0"/>
          </a:p>
          <a:p>
            <a:r>
              <a:rPr lang="ru-RU" dirty="0"/>
              <a:t>2) Процедурное программирование - 2 часа</a:t>
            </a:r>
            <a:endParaRPr lang="ru-RU" dirty="0"/>
          </a:p>
          <a:p>
            <a:r>
              <a:rPr lang="ru-RU" dirty="0"/>
              <a:t>3) Генераторы - 4 часа</a:t>
            </a:r>
            <a:endParaRPr lang="ru-RU" dirty="0"/>
          </a:p>
          <a:p>
            <a:r>
              <a:rPr lang="ru-RU" dirty="0"/>
              <a:t>4) Модули и пакеты - 2 часа</a:t>
            </a:r>
            <a:endParaRPr lang="ru-RU" dirty="0"/>
          </a:p>
          <a:p>
            <a:r>
              <a:rPr lang="ru-RU" dirty="0"/>
              <a:t>5) ООП - 6 часов</a:t>
            </a:r>
            <a:endParaRPr lang="ru-RU" dirty="0"/>
          </a:p>
          <a:p>
            <a:r>
              <a:rPr lang="ru-RU" dirty="0"/>
              <a:t>2-й семестр </a:t>
            </a:r>
            <a:endParaRPr lang="ru-RU" dirty="0"/>
          </a:p>
          <a:p>
            <a:r>
              <a:rPr lang="ru-RU" dirty="0"/>
              <a:t>Тематика: углубленное изучение языков программирования, начало работы с системным инструментарием и основными библиотеками машинного обучения и компьютерного зрения </a:t>
            </a:r>
            <a:endParaRPr lang="ru-RU" dirty="0"/>
          </a:p>
          <a:p>
            <a:r>
              <a:rPr lang="ru-RU" dirty="0"/>
              <a:t>30+ часов(теория+ практика)  </a:t>
            </a:r>
            <a:endParaRPr lang="ru-RU" dirty="0"/>
          </a:p>
          <a:p>
            <a:r>
              <a:rPr lang="ru-RU" dirty="0"/>
              <a:t>3-й семестр </a:t>
            </a:r>
            <a:endParaRPr lang="ru-RU" dirty="0"/>
          </a:p>
          <a:p>
            <a:r>
              <a:rPr lang="ru-RU" dirty="0"/>
              <a:t>Разделение на выбор - чистый </a:t>
            </a:r>
            <a:r>
              <a:rPr lang="ru-RU" dirty="0" err="1"/>
              <a:t>data</a:t>
            </a:r>
            <a:r>
              <a:rPr lang="ru-RU" dirty="0"/>
              <a:t> </a:t>
            </a:r>
            <a:r>
              <a:rPr lang="ru-RU" dirty="0" err="1"/>
              <a:t>sciense</a:t>
            </a:r>
            <a:r>
              <a:rPr lang="ru-RU" dirty="0"/>
              <a:t> или </a:t>
            </a:r>
            <a:r>
              <a:rPr lang="ru-RU" dirty="0" err="1"/>
              <a:t>system</a:t>
            </a:r>
            <a:r>
              <a:rPr lang="ru-RU" dirty="0"/>
              <a:t> </a:t>
            </a:r>
            <a:r>
              <a:rPr lang="ru-RU" dirty="0" err="1"/>
              <a:t>development</a:t>
            </a:r>
            <a:r>
              <a:rPr lang="ru-RU" dirty="0"/>
              <a:t>.  </a:t>
            </a:r>
            <a:endParaRPr lang="ru-RU" dirty="0"/>
          </a:p>
          <a:p>
            <a:r>
              <a:rPr lang="ru-RU" dirty="0" err="1"/>
              <a:t>data</a:t>
            </a:r>
            <a:r>
              <a:rPr lang="ru-RU" dirty="0"/>
              <a:t> </a:t>
            </a:r>
            <a:r>
              <a:rPr lang="ru-RU" dirty="0" err="1"/>
              <a:t>sciense</a:t>
            </a:r>
            <a:r>
              <a:rPr lang="ru-RU" dirty="0"/>
              <a:t> - углубленное изучение </a:t>
            </a:r>
            <a:r>
              <a:rPr lang="ru-RU" dirty="0" err="1"/>
              <a:t>deep</a:t>
            </a:r>
            <a:r>
              <a:rPr lang="ru-RU" dirty="0"/>
              <a:t> </a:t>
            </a:r>
            <a:r>
              <a:rPr lang="ru-RU" dirty="0" err="1"/>
              <a:t>learning</a:t>
            </a:r>
            <a:r>
              <a:rPr lang="ru-RU" dirty="0"/>
              <a:t> и сопутствующего математического аппарата, анализа производительности сетей, </a:t>
            </a:r>
            <a:r>
              <a:rPr lang="ru-RU" dirty="0" err="1"/>
              <a:t>опитмизации</a:t>
            </a:r>
            <a:r>
              <a:rPr lang="ru-RU" dirty="0"/>
              <a:t> работы сетей.  </a:t>
            </a:r>
            <a:endParaRPr lang="ru-RU" dirty="0"/>
          </a:p>
          <a:p>
            <a:r>
              <a:rPr lang="ru-RU" dirty="0" err="1"/>
              <a:t>system</a:t>
            </a:r>
            <a:r>
              <a:rPr lang="ru-RU" dirty="0"/>
              <a:t> </a:t>
            </a:r>
            <a:r>
              <a:rPr lang="ru-RU" dirty="0" err="1"/>
              <a:t>development</a:t>
            </a:r>
            <a:r>
              <a:rPr lang="ru-RU" dirty="0"/>
              <a:t> - разработка и развертывание ПО с использованием компонентов использующих инструментарий глубокого обучения. Знакомство с системными компонентами, понятием виртуализации, сервисной инфраструктуры. </a:t>
            </a:r>
            <a:endParaRPr lang="ru-RU" dirty="0"/>
          </a:p>
          <a:p>
            <a:r>
              <a:rPr lang="ru-RU" dirty="0"/>
              <a:t>4-й семестр  </a:t>
            </a:r>
            <a:endParaRPr lang="ru-RU" dirty="0"/>
          </a:p>
          <a:p>
            <a:r>
              <a:rPr lang="ru-RU" dirty="0"/>
              <a:t>Изучение встраиваемых систем в связке с </a:t>
            </a:r>
            <a:r>
              <a:rPr lang="ru-RU" dirty="0" err="1"/>
              <a:t>DLи</a:t>
            </a:r>
            <a:r>
              <a:rPr lang="ru-RU" dirty="0"/>
              <a:t> CV - (платформы </a:t>
            </a:r>
            <a:r>
              <a:rPr lang="ru-RU" dirty="0" err="1"/>
              <a:t>jetson</a:t>
            </a:r>
            <a:r>
              <a:rPr lang="ru-RU" dirty="0"/>
              <a:t> и т.д.)</a:t>
            </a:r>
            <a:endParaRPr lang="ru-RU" dirty="0"/>
          </a:p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D861DE-9820-A34E-9D6F-B0874821B491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3D5D906F-6F1D-4D41-A109-E4FC96043B1A}" type="slidenum">
              <a:rPr lang="ru-RU" smtClean="0"/>
            </a:fld>
            <a:endParaRPr lang="ru-RU"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General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white-abstract-flowing-wavy-motion-background-video-animation-ultra-hd-4k-3840x2160_bocxlctw__F0000.png" descr="white-abstract-flowing-wavy-motion-background-video-animation-ultra-hd-4k-3840x2160_bocxlctw__F000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1" name="ICOL_Company_Profile_Background.png" descr="ICOL_Company_Profile_Backgroun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 flipH="1">
            <a:off x="-2" y="2633"/>
            <a:ext cx="12192003" cy="66783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2" name="Line"/>
          <p:cNvSpPr/>
          <p:nvPr/>
        </p:nvSpPr>
        <p:spPr>
          <a:xfrm flipH="1" flipV="1">
            <a:off x="-3" y="666750"/>
            <a:ext cx="12192006" cy="1"/>
          </a:xfrm>
          <a:prstGeom prst="line">
            <a:avLst/>
          </a:prstGeom>
          <a:ln w="50800">
            <a:solidFill>
              <a:srgbClr val="058B8C"/>
            </a:solidFill>
          </a:ln>
        </p:spPr>
        <p:txBody>
          <a:bodyPr lIns="22859" tIns="22859" rIns="22859" bIns="22859"/>
          <a:lstStyle/>
          <a:p>
            <a:endParaRPr sz="900"/>
          </a:p>
        </p:txBody>
      </p:sp>
      <p:graphicFrame>
        <p:nvGraphicFramePr>
          <p:cNvPr id="23" name="Table"/>
          <p:cNvGraphicFramePr/>
          <p:nvPr/>
        </p:nvGraphicFramePr>
        <p:xfrm>
          <a:off x="5315741" y="6556990"/>
          <a:ext cx="1560517" cy="203200"/>
        </p:xfrm>
        <a:graphic>
          <a:graphicData uri="http://schemas.openxmlformats.org/drawingml/2006/table">
            <a:tbl>
              <a:tblPr bandRow="1"/>
              <a:tblGrid>
                <a:gridCol w="251309"/>
                <a:gridCol w="365109"/>
                <a:gridCol w="944099"/>
              </a:tblGrid>
              <a:tr h="2032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000">
                          <a:solidFill>
                            <a:srgbClr val="A7A7A7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©</a:t>
                      </a:r>
                      <a:endParaRPr sz="1000">
                        <a:solidFill>
                          <a:srgbClr val="A7A7A7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25400" marR="25400" marT="25400" marB="254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000">
                          <a:solidFill>
                            <a:srgbClr val="A7A7A7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2020</a:t>
                      </a:r>
                      <a:endParaRPr sz="1000">
                        <a:solidFill>
                          <a:srgbClr val="A7A7A7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25400" marR="25400" marT="25400" marB="254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000">
                          <a:solidFill>
                            <a:srgbClr val="A7A7A7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ICOL Group</a:t>
                      </a:r>
                      <a:endParaRPr sz="1000">
                        <a:solidFill>
                          <a:srgbClr val="A7A7A7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25400" marR="25400" marT="25400" marB="254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2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3D5D906F-6F1D-4D41-A109-E4FC96043B1A}" type="slidenum">
              <a:rPr lang="ru-RU" smtClean="0"/>
            </a:fld>
            <a:endParaRPr lang="ru-RU"/>
          </a:p>
        </p:txBody>
      </p:sp>
    </p:spTree>
  </p:cSld>
  <p:clrMapOvr>
    <a:masterClrMapping/>
  </p:clrMapOvr>
  <p:transition spd="med"/>
  <p:hf sldNum="0"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Main_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ICOL_Concept_BG_white_1.png" descr="ICOL_Concept_BG_white_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2" name="ICOL_Concept_Robot_Lines.png" descr="ICOL_Concept_Robot_Line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graphicFrame>
        <p:nvGraphicFramePr>
          <p:cNvPr id="33" name="Table"/>
          <p:cNvGraphicFramePr/>
          <p:nvPr/>
        </p:nvGraphicFramePr>
        <p:xfrm>
          <a:off x="5315741" y="6556990"/>
          <a:ext cx="1560517" cy="203200"/>
        </p:xfrm>
        <a:graphic>
          <a:graphicData uri="http://schemas.openxmlformats.org/drawingml/2006/table">
            <a:tbl>
              <a:tblPr bandRow="1"/>
              <a:tblGrid>
                <a:gridCol w="251309"/>
                <a:gridCol w="365109"/>
                <a:gridCol w="944099"/>
              </a:tblGrid>
              <a:tr h="2032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000">
                          <a:solidFill>
                            <a:srgbClr val="A7A7A7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©</a:t>
                      </a:r>
                      <a:endParaRPr sz="1000">
                        <a:solidFill>
                          <a:srgbClr val="A7A7A7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25400" marR="25400" marT="25400" marB="254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000">
                          <a:solidFill>
                            <a:srgbClr val="A7A7A7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2020</a:t>
                      </a:r>
                      <a:endParaRPr sz="1000">
                        <a:solidFill>
                          <a:srgbClr val="A7A7A7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25400" marR="25400" marT="25400" marB="254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000">
                          <a:solidFill>
                            <a:srgbClr val="A7A7A7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ICOL Group</a:t>
                      </a:r>
                      <a:endParaRPr sz="1000">
                        <a:solidFill>
                          <a:srgbClr val="A7A7A7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25400" marR="25400" marT="25400" marB="254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3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3D5D906F-6F1D-4D41-A109-E4FC96043B1A}" type="slidenum">
              <a:rPr lang="ru-RU" smtClean="0"/>
            </a:fld>
            <a:endParaRPr lang="ru-RU"/>
          </a:p>
        </p:txBody>
      </p:sp>
    </p:spTree>
  </p:cSld>
  <p:clrMapOvr>
    <a:masterClrMapping/>
  </p:clrMapOvr>
  <p:transition spd="med"/>
  <p:hf sldNum="0" hd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29.05.2018</a:t>
            </a:r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D906F-6F1D-4D41-A109-E4FC96043B1A}" type="slidenum">
              <a:rPr lang="ru-RU" smtClean="0"/>
            </a:fld>
            <a:endParaRPr lang="ru-RU"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6" Type="http://schemas.openxmlformats.org/officeDocument/2006/relationships/theme" Target="../theme/theme1.xml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white-abstract-flowing-wavy-motion-background-video-animation-ultra-hd-4k-3840x2160_bocxlctw__F0000.png" descr="white-abstract-flowing-wavy-motion-background-video-animation-ultra-hd-4k-3840x2160_bocxlctw__F000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graphicFrame>
        <p:nvGraphicFramePr>
          <p:cNvPr id="3" name="Table"/>
          <p:cNvGraphicFramePr/>
          <p:nvPr/>
        </p:nvGraphicFramePr>
        <p:xfrm>
          <a:off x="5315741" y="6556990"/>
          <a:ext cx="1560517" cy="203200"/>
        </p:xfrm>
        <a:graphic>
          <a:graphicData uri="http://schemas.openxmlformats.org/drawingml/2006/table">
            <a:tbl>
              <a:tblPr bandRow="1"/>
              <a:tblGrid>
                <a:gridCol w="251309"/>
                <a:gridCol w="365109"/>
                <a:gridCol w="944099"/>
              </a:tblGrid>
              <a:tr h="2032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000">
                          <a:solidFill>
                            <a:srgbClr val="A7A7A7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©</a:t>
                      </a:r>
                      <a:endParaRPr sz="1000">
                        <a:solidFill>
                          <a:srgbClr val="A7A7A7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25400" marR="25400" marT="25400" marB="254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000">
                          <a:solidFill>
                            <a:srgbClr val="A7A7A7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2020</a:t>
                      </a:r>
                      <a:endParaRPr sz="1000">
                        <a:solidFill>
                          <a:srgbClr val="A7A7A7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25400" marR="25400" marT="25400" marB="254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000">
                          <a:solidFill>
                            <a:srgbClr val="A7A7A7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ICOL Group</a:t>
                      </a:r>
                      <a:endParaRPr sz="1000">
                        <a:solidFill>
                          <a:srgbClr val="A7A7A7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25400" marR="25400" marT="25400" marB="254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4" name="Title Text"/>
          <p:cNvSpPr txBox="1">
            <a:spLocks noGrp="1"/>
          </p:cNvSpPr>
          <p:nvPr>
            <p:ph type="title"/>
          </p:nvPr>
        </p:nvSpPr>
        <p:spPr>
          <a:xfrm>
            <a:off x="1826683" y="979211"/>
            <a:ext cx="9753601" cy="1249916"/>
          </a:xfrm>
          <a:prstGeom prst="rect">
            <a:avLst/>
          </a:prstGeom>
          <a:ln w="12700">
            <a:miter lim="400000"/>
          </a:ln>
        </p:spPr>
        <p:txBody>
          <a:bodyPr lIns="71433" tIns="71433" rIns="71433" bIns="71433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5" name="Body Level One…"/>
          <p:cNvSpPr txBox="1">
            <a:spLocks noGrp="1"/>
          </p:cNvSpPr>
          <p:nvPr>
            <p:ph type="body" idx="1"/>
          </p:nvPr>
        </p:nvSpPr>
        <p:spPr>
          <a:xfrm>
            <a:off x="6805083" y="2229126"/>
            <a:ext cx="4775201" cy="4380948"/>
          </a:xfrm>
          <a:prstGeom prst="rect">
            <a:avLst/>
          </a:prstGeom>
          <a:ln w="12700">
            <a:miter lim="400000"/>
          </a:ln>
        </p:spPr>
        <p:txBody>
          <a:bodyPr lIns="71433" tIns="71433" rIns="71433" bIns="71433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977054" y="6536531"/>
            <a:ext cx="315783" cy="313538"/>
          </a:xfrm>
          <a:prstGeom prst="rect">
            <a:avLst/>
          </a:prstGeom>
          <a:ln w="12700">
            <a:miter lim="400000"/>
          </a:ln>
        </p:spPr>
        <p:txBody>
          <a:bodyPr wrap="none" lIns="71433" tIns="71433" rIns="71433" bIns="71433">
            <a:spAutoFit/>
          </a:bodyPr>
          <a:lstStyle>
            <a:lvl1pPr>
              <a:defRPr sz="11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3D5D906F-6F1D-4D41-A109-E4FC96043B1A}" type="slidenum">
              <a:rPr lang="ru-RU" smtClean="0"/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transition spd="med"/>
  <p:hf sldNum="0" hdr="0"/>
  <p:txStyles>
    <p:titleStyle>
      <a:lvl1pPr marL="0" marR="0" indent="0" algn="ctr" defTabSz="410845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5600" b="0" i="0" u="none" strike="noStrike" cap="none" spc="0" baseline="0"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1pPr>
      <a:lvl2pPr marL="0" marR="0" indent="0" algn="ctr" defTabSz="410845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5600" b="0" i="0" u="none" strike="noStrike" cap="none" spc="0" baseline="0"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2pPr>
      <a:lvl3pPr marL="0" marR="0" indent="0" algn="ctr" defTabSz="410845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5600" b="0" i="0" u="none" strike="noStrike" cap="none" spc="0" baseline="0"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3pPr>
      <a:lvl4pPr marL="0" marR="0" indent="0" algn="ctr" defTabSz="410845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5600" b="0" i="0" u="none" strike="noStrike" cap="none" spc="0" baseline="0"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4pPr>
      <a:lvl5pPr marL="0" marR="0" indent="0" algn="ctr" defTabSz="410845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5600" b="0" i="0" u="none" strike="noStrike" cap="none" spc="0" baseline="0"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5pPr>
      <a:lvl6pPr marL="0" marR="0" indent="0" algn="ctr" defTabSz="410845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5600" b="0" i="0" u="none" strike="noStrike" cap="none" spc="0" baseline="0"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6pPr>
      <a:lvl7pPr marL="0" marR="0" indent="0" algn="ctr" defTabSz="410845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5600" b="0" i="0" u="none" strike="noStrike" cap="none" spc="0" baseline="0"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7pPr>
      <a:lvl8pPr marL="0" marR="0" indent="0" algn="ctr" defTabSz="410845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5600" b="0" i="0" u="none" strike="noStrike" cap="none" spc="0" baseline="0"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8pPr>
      <a:lvl9pPr marL="0" marR="0" indent="0" algn="ctr" defTabSz="410845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5600" b="0" i="0" u="none" strike="noStrike" cap="none" spc="0" baseline="0"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9pPr>
    </p:titleStyle>
    <p:bodyStyle>
      <a:lvl1pPr marL="305435" marR="0" indent="-305435" algn="l" defTabSz="410845" rtl="0" eaLnBrk="1" latinLnBrk="0" hangingPunct="1">
        <a:lnSpc>
          <a:spcPct val="100000"/>
        </a:lnSpc>
        <a:spcBef>
          <a:spcPts val="2950"/>
        </a:spcBef>
        <a:spcAft>
          <a:spcPts val="0"/>
        </a:spcAft>
        <a:buClrTx/>
        <a:buSzPct val="145000"/>
        <a:buFontTx/>
        <a:buChar char="•"/>
        <a:defRPr sz="2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527685" marR="0" indent="-305435" algn="l" defTabSz="410845" rtl="0" eaLnBrk="1" latinLnBrk="0" hangingPunct="1">
        <a:lnSpc>
          <a:spcPct val="100000"/>
        </a:lnSpc>
        <a:spcBef>
          <a:spcPts val="2950"/>
        </a:spcBef>
        <a:spcAft>
          <a:spcPts val="0"/>
        </a:spcAft>
        <a:buClrTx/>
        <a:buSzPct val="145000"/>
        <a:buFontTx/>
        <a:buChar char="•"/>
        <a:defRPr sz="2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749935" marR="0" indent="-305435" algn="l" defTabSz="410845" rtl="0" eaLnBrk="1" latinLnBrk="0" hangingPunct="1">
        <a:lnSpc>
          <a:spcPct val="100000"/>
        </a:lnSpc>
        <a:spcBef>
          <a:spcPts val="2950"/>
        </a:spcBef>
        <a:spcAft>
          <a:spcPts val="0"/>
        </a:spcAft>
        <a:buClrTx/>
        <a:buSzPct val="145000"/>
        <a:buFontTx/>
        <a:buChar char="•"/>
        <a:defRPr sz="2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972185" marR="0" indent="-305435" algn="l" defTabSz="410845" rtl="0" eaLnBrk="1" latinLnBrk="0" hangingPunct="1">
        <a:lnSpc>
          <a:spcPct val="100000"/>
        </a:lnSpc>
        <a:spcBef>
          <a:spcPts val="2950"/>
        </a:spcBef>
        <a:spcAft>
          <a:spcPts val="0"/>
        </a:spcAft>
        <a:buClrTx/>
        <a:buSzPct val="145000"/>
        <a:buFontTx/>
        <a:buChar char="•"/>
        <a:defRPr sz="2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1194435" marR="0" indent="-305435" algn="l" defTabSz="410845" rtl="0" eaLnBrk="1" latinLnBrk="0" hangingPunct="1">
        <a:lnSpc>
          <a:spcPct val="100000"/>
        </a:lnSpc>
        <a:spcBef>
          <a:spcPts val="2950"/>
        </a:spcBef>
        <a:spcAft>
          <a:spcPts val="0"/>
        </a:spcAft>
        <a:buClrTx/>
        <a:buSzPct val="145000"/>
        <a:buFontTx/>
        <a:buChar char="•"/>
        <a:defRPr sz="2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1416685" marR="0" indent="-305435" algn="l" defTabSz="410845" rtl="0" eaLnBrk="1" latinLnBrk="0" hangingPunct="1">
        <a:lnSpc>
          <a:spcPct val="100000"/>
        </a:lnSpc>
        <a:spcBef>
          <a:spcPts val="2950"/>
        </a:spcBef>
        <a:spcAft>
          <a:spcPts val="0"/>
        </a:spcAft>
        <a:buClrTx/>
        <a:buSzPct val="145000"/>
        <a:buFontTx/>
        <a:buChar char="•"/>
        <a:defRPr sz="2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1638935" marR="0" indent="-305435" algn="l" defTabSz="410845" rtl="0" eaLnBrk="1" latinLnBrk="0" hangingPunct="1">
        <a:lnSpc>
          <a:spcPct val="100000"/>
        </a:lnSpc>
        <a:spcBef>
          <a:spcPts val="2950"/>
        </a:spcBef>
        <a:spcAft>
          <a:spcPts val="0"/>
        </a:spcAft>
        <a:buClrTx/>
        <a:buSzPct val="145000"/>
        <a:buFontTx/>
        <a:buChar char="•"/>
        <a:defRPr sz="2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1861185" marR="0" indent="-305435" algn="l" defTabSz="410845" rtl="0" eaLnBrk="1" latinLnBrk="0" hangingPunct="1">
        <a:lnSpc>
          <a:spcPct val="100000"/>
        </a:lnSpc>
        <a:spcBef>
          <a:spcPts val="2950"/>
        </a:spcBef>
        <a:spcAft>
          <a:spcPts val="0"/>
        </a:spcAft>
        <a:buClrTx/>
        <a:buSzPct val="145000"/>
        <a:buFontTx/>
        <a:buChar char="•"/>
        <a:defRPr sz="2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2083435" marR="0" indent="-305435" algn="l" defTabSz="410845" rtl="0" eaLnBrk="1" latinLnBrk="0" hangingPunct="1">
        <a:lnSpc>
          <a:spcPct val="100000"/>
        </a:lnSpc>
        <a:spcBef>
          <a:spcPts val="2950"/>
        </a:spcBef>
        <a:spcAft>
          <a:spcPts val="0"/>
        </a:spcAft>
        <a:buClrTx/>
        <a:buSzPct val="145000"/>
        <a:buFontTx/>
        <a:buChar char="•"/>
        <a:defRPr sz="2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410845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0" algn="ctr" defTabSz="410845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0" algn="ctr" defTabSz="410845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0" algn="ctr" defTabSz="410845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0" algn="ctr" defTabSz="410845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0" algn="ctr" defTabSz="410845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0" algn="ctr" defTabSz="410845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0" algn="ctr" defTabSz="410845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0" algn="ctr" defTabSz="410845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9.png"/><Relationship Id="rId1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2.png"/><Relationship Id="rId1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3.png"/><Relationship Id="rId1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4.png"/><Relationship Id="rId1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5.png"/><Relationship Id="rId1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pn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6.png"/><Relationship Id="rId1" Type="http://schemas.openxmlformats.org/officeDocument/2006/relationships/image" Target="../media/image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pn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7.png"/><Relationship Id="rId1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8.png"/><Relationship Id="rId1" Type="http://schemas.openxmlformats.org/officeDocument/2006/relationships/image" Target="../media/image6.pn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9.png"/><Relationship Id="rId1" Type="http://schemas.openxmlformats.org/officeDocument/2006/relationships/image" Target="../media/image6.pn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6.pn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2.png"/><Relationship Id="rId1" Type="http://schemas.openxmlformats.org/officeDocument/2006/relationships/image" Target="../media/image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png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5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image" Target="../media/image6.pn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5.png"/><Relationship Id="rId1" Type="http://schemas.openxmlformats.org/officeDocument/2006/relationships/image" Target="../media/image6.png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image" Target="../media/image6.pn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8.png"/><Relationship Id="rId1" Type="http://schemas.openxmlformats.org/officeDocument/2006/relationships/image" Target="../media/image6.pn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9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9.png"/><Relationship Id="rId1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0.png"/><Relationship Id="rId1" Type="http://schemas.openxmlformats.org/officeDocument/2006/relationships/image" Target="../media/image6.pn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1.png"/><Relationship Id="rId1" Type="http://schemas.openxmlformats.org/officeDocument/2006/relationships/image" Target="../media/image6.pn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2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2.png"/><Relationship Id="rId1" Type="http://schemas.openxmlformats.org/officeDocument/2006/relationships/image" Target="../media/image6.pn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3.png"/><Relationship Id="rId1" Type="http://schemas.openxmlformats.org/officeDocument/2006/relationships/image" Target="../media/image6.pn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4.png"/><Relationship Id="rId1" Type="http://schemas.openxmlformats.org/officeDocument/2006/relationships/image" Target="../media/image6.pn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5.png"/><Relationship Id="rId1" Type="http://schemas.openxmlformats.org/officeDocument/2006/relationships/image" Target="../media/image6.pn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6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6.png"/><Relationship Id="rId1" Type="http://schemas.openxmlformats.org/officeDocument/2006/relationships/image" Target="../media/image6.png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7.png"/><Relationship Id="rId1" Type="http://schemas.openxmlformats.org/officeDocument/2006/relationships/image" Target="../media/image6.pn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8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8.png"/><Relationship Id="rId1" Type="http://schemas.openxmlformats.org/officeDocument/2006/relationships/image" Target="../media/image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9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0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png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9.png"/><Relationship Id="rId1" Type="http://schemas.openxmlformats.org/officeDocument/2006/relationships/image" Target="../media/image6.png"/></Relationships>
</file>

<file path=ppt/slides/_rels/slide5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2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0.png"/><Relationship Id="rId1" Type="http://schemas.openxmlformats.org/officeDocument/2006/relationships/image" Target="../media/image6.png"/></Relationships>
</file>

<file path=ppt/slides/_rels/slide5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3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1.png"/><Relationship Id="rId1" Type="http://schemas.openxmlformats.org/officeDocument/2006/relationships/image" Target="../media/image6.png"/></Relationships>
</file>

<file path=ppt/slides/_rels/slide5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4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2.png"/><Relationship Id="rId1" Type="http://schemas.openxmlformats.org/officeDocument/2006/relationships/image" Target="../media/image6.png"/></Relationships>
</file>

<file path=ppt/slides/_rels/slide5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5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3.png"/><Relationship Id="rId1" Type="http://schemas.openxmlformats.org/officeDocument/2006/relationships/image" Target="../media/image6.png"/></Relationships>
</file>

<file path=ppt/slides/_rels/slide5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6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4.png"/><Relationship Id="rId1" Type="http://schemas.openxmlformats.org/officeDocument/2006/relationships/image" Target="../media/image6.png"/></Relationships>
</file>

<file path=ppt/slides/_rels/slide5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7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5.png"/><Relationship Id="rId1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1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 descr="Изображение выглядит как рисунок, часы, знак&#10;&#10;Автоматически созданное описание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2247441"/>
          </a:xfrm>
          <a:prstGeom prst="rect">
            <a:avLst/>
          </a:prstGeom>
        </p:spPr>
      </p:pic>
      <p:sp>
        <p:nvSpPr>
          <p:cNvPr id="13" name="Прямоугольник 12"/>
          <p:cNvSpPr/>
          <p:nvPr/>
        </p:nvSpPr>
        <p:spPr>
          <a:xfrm>
            <a:off x="1593604" y="2460407"/>
            <a:ext cx="9291320" cy="427672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sz="48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charset="0"/>
                <a:cs typeface="Times New Roman" panose="02020603050405020304" charset="0"/>
              </a:rPr>
              <a:t>Лекция №3-№4</a:t>
            </a:r>
            <a:endParaRPr lang="ru-RU" sz="48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Times New Roman" panose="02020603050405020304" charset="0"/>
              <a:cs typeface="Times New Roman" panose="02020603050405020304" charset="0"/>
            </a:endParaRPr>
          </a:p>
          <a:p>
            <a:pPr algn="ctr"/>
            <a:endParaRPr lang="ru-RU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Times New Roman" panose="02020603050405020304" charset="0"/>
              <a:cs typeface="Times New Roman" panose="02020603050405020304" charset="0"/>
            </a:endParaRPr>
          </a:p>
          <a:p>
            <a:pPr algn="ctr"/>
            <a:endParaRPr lang="ru-RU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Times New Roman" panose="02020603050405020304" charset="0"/>
              <a:cs typeface="Times New Roman" panose="02020603050405020304" charset="0"/>
            </a:endParaRPr>
          </a:p>
          <a:p>
            <a:pPr algn="ctr"/>
            <a:r>
              <a:rPr lang="en-US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charset="0"/>
                <a:cs typeface="Times New Roman" panose="02020603050405020304" charset="0"/>
              </a:rPr>
              <a:t>Python </a:t>
            </a:r>
            <a:r>
              <a:rPr lang="ru-RU" altLang="en-US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charset="0"/>
                <a:cs typeface="Times New Roman" panose="02020603050405020304" charset="0"/>
              </a:rPr>
              <a:t>- первое знакомство с языком. Режимы работы интерпретатора.</a:t>
            </a:r>
            <a:endParaRPr lang="ru-RU" altLang="en-US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Times New Roman" panose="02020603050405020304" charset="0"/>
              <a:cs typeface="Times New Roman" panose="02020603050405020304" charset="0"/>
            </a:endParaRPr>
          </a:p>
          <a:p>
            <a:pPr algn="ctr"/>
            <a:endParaRPr lang="ru-RU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Times New Roman" panose="02020603050405020304" charset="0"/>
              <a:cs typeface="Times New Roman" panose="02020603050405020304" charset="0"/>
            </a:endParaRPr>
          </a:p>
          <a:p>
            <a:pPr algn="ctr"/>
            <a:r>
              <a:rPr lang="ru-RU" altLang="en-US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charset="0"/>
                <a:cs typeface="Times New Roman" panose="02020603050405020304" charset="0"/>
                <a:sym typeface="+mn-ea"/>
              </a:rPr>
              <a:t>Типы и операции</a:t>
            </a:r>
            <a:endParaRPr lang="ru-RU" altLang="en-US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Times New Roman" panose="02020603050405020304" charset="0"/>
              <a:cs typeface="Times New Roman" panose="02020603050405020304" charset="0"/>
            </a:endParaRPr>
          </a:p>
          <a:p>
            <a:pPr algn="ctr"/>
            <a:endParaRPr lang="ru-RU" altLang="en-US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Рисунок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033530" y="199616"/>
            <a:ext cx="1959864" cy="603058"/>
          </a:xfrm>
          <a:prstGeom prst="rect">
            <a:avLst/>
          </a:prstGeom>
        </p:spPr>
      </p:pic>
      <p:sp>
        <p:nvSpPr>
          <p:cNvPr id="2" name="Текстовое поле 1"/>
          <p:cNvSpPr txBox="1"/>
          <p:nvPr/>
        </p:nvSpPr>
        <p:spPr>
          <a:xfrm>
            <a:off x="295910" y="91440"/>
            <a:ext cx="9737725" cy="8191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3" tIns="71433" rIns="71433" bIns="71433" numCol="1" spcCol="38100" rtlCol="0" anchor="t" forceAA="0">
            <a:spAutoFit/>
          </a:bodyPr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ru-RU" altLang="en-US" sz="4400" b="1" u="none" strike="noStrike" cap="none" spc="0" normalizeH="0" baseline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FillTx/>
                <a:latin typeface="Times New Roman" panose="02020603050405020304" charset="0"/>
                <a:ea typeface="+mn-ea"/>
                <a:cs typeface="Times New Roman" panose="02020603050405020304" charset="0"/>
                <a:sym typeface="Helvetica Neue"/>
              </a:rPr>
              <a:t>Подход к работе с интерпретатором</a:t>
            </a:r>
            <a:endParaRPr kumimoji="0" lang="ru-RU" altLang="en-US" sz="4400" b="1" u="none" strike="noStrike" cap="none" spc="0" normalizeH="0" baseline="0">
              <a:ln>
                <a:noFill/>
              </a:ln>
              <a:solidFill>
                <a:schemeClr val="tx2">
                  <a:lumMod val="50000"/>
                </a:schemeClr>
              </a:solidFill>
              <a:effectLst/>
              <a:uFillTx/>
              <a:latin typeface="Times New Roman" panose="02020603050405020304" charset="0"/>
              <a:ea typeface="+mn-ea"/>
              <a:cs typeface="Times New Roman" panose="02020603050405020304" charset="0"/>
              <a:sym typeface="Helvetica Neue"/>
            </a:endParaRPr>
          </a:p>
        </p:txBody>
      </p:sp>
      <p:sp>
        <p:nvSpPr>
          <p:cNvPr id="3" name="Текстовое поле 2"/>
          <p:cNvSpPr txBox="1"/>
          <p:nvPr/>
        </p:nvSpPr>
        <p:spPr>
          <a:xfrm>
            <a:off x="264795" y="1880235"/>
            <a:ext cx="11728450" cy="35890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3" tIns="71433" rIns="71433" bIns="71433" numCol="1" spcCol="38100" rtlCol="0" anchor="t" forceAA="0">
            <a:spAutoFit/>
          </a:bodyPr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ru-RU" altLang="en-US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charset="0"/>
                <a:ea typeface="+mn-ea"/>
                <a:cs typeface="Times New Roman" panose="02020603050405020304" charset="0"/>
                <a:sym typeface="Helvetica Neue"/>
              </a:rPr>
              <a:t>Мы рассмотрим два основных подхода к работе с интерпретатором Python – это непосредственная </a:t>
            </a:r>
            <a:r>
              <a:rPr kumimoji="0" lang="ru-RU" altLang="en-US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charset="0"/>
                <a:ea typeface="+mn-ea"/>
                <a:cs typeface="Times New Roman" panose="02020603050405020304" charset="0"/>
                <a:sym typeface="Helvetica Neue"/>
              </a:rPr>
              <a:t>интерпретация строк кода</a:t>
            </a:r>
            <a:r>
              <a:rPr kumimoji="0" lang="ru-RU" altLang="en-US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charset="0"/>
                <a:ea typeface="+mn-ea"/>
                <a:cs typeface="Times New Roman" panose="02020603050405020304" charset="0"/>
                <a:sym typeface="Helvetica Neue"/>
              </a:rPr>
              <a:t>, вводимых с клавиатуры в интерактивном режиме и </a:t>
            </a:r>
            <a:r>
              <a:rPr kumimoji="0" lang="ru-RU" altLang="en-US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charset="0"/>
                <a:ea typeface="+mn-ea"/>
                <a:cs typeface="Times New Roman" panose="02020603050405020304" charset="0"/>
                <a:sym typeface="Helvetica Neue"/>
              </a:rPr>
              <a:t>выполенение файлов с исходным кодом</a:t>
            </a:r>
            <a:r>
              <a:rPr kumimoji="0" lang="ru-RU" altLang="en-US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charset="0"/>
                <a:ea typeface="+mn-ea"/>
                <a:cs typeface="Times New Roman" panose="02020603050405020304" charset="0"/>
                <a:sym typeface="Helvetica Neue"/>
              </a:rPr>
              <a:t> в пакетном режиме.</a:t>
            </a:r>
            <a:endParaRPr kumimoji="0" lang="ru-RU" altLang="en-US" sz="3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 panose="02020603050405020304" charset="0"/>
              <a:ea typeface="+mn-ea"/>
              <a:cs typeface="Times New Roman" panose="02020603050405020304" charset="0"/>
              <a:sym typeface="Helvetica Neue"/>
            </a:endParaRPr>
          </a:p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altLang="en-US" sz="3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 panose="02020603050405020304" charset="0"/>
              <a:ea typeface="+mn-ea"/>
              <a:cs typeface="Times New Roman" panose="02020603050405020304" charset="0"/>
              <a:sym typeface="Helvetica Neue"/>
            </a:endParaRPr>
          </a:p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ru-RU" altLang="en-US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charset="0"/>
                <a:ea typeface="+mn-ea"/>
                <a:cs typeface="Times New Roman" panose="02020603050405020304" charset="0"/>
                <a:sym typeface="Helvetica Neue"/>
              </a:rPr>
              <a:t> Также коснемся некоторых особенностей работы с Python в Linux и MS Windows.</a:t>
            </a:r>
            <a:endParaRPr kumimoji="0" lang="ru-RU" altLang="en-US" sz="3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 panose="02020603050405020304" charset="0"/>
              <a:ea typeface="+mn-ea"/>
              <a:cs typeface="Times New Roman" panose="02020603050405020304" charset="0"/>
              <a:sym typeface="Helvetica Neue"/>
            </a:endParaRP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Рисунок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033530" y="199616"/>
            <a:ext cx="1959864" cy="603058"/>
          </a:xfrm>
          <a:prstGeom prst="rect">
            <a:avLst/>
          </a:prstGeom>
        </p:spPr>
      </p:pic>
      <p:sp>
        <p:nvSpPr>
          <p:cNvPr id="2" name="Текстовое поле 1"/>
          <p:cNvSpPr txBox="1"/>
          <p:nvPr/>
        </p:nvSpPr>
        <p:spPr>
          <a:xfrm>
            <a:off x="1283970" y="0"/>
            <a:ext cx="9119870" cy="8191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3" tIns="71433" rIns="71433" bIns="71433" numCol="1" spcCol="38100" rtlCol="0" anchor="t" forceAA="0">
            <a:spAutoFit/>
          </a:bodyPr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ru-RU" altLang="en-US" sz="4400" b="1" u="none" strike="noStrike" cap="none" spc="0" normalizeH="0" baseline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FillTx/>
                <a:latin typeface="Times New Roman" panose="02020603050405020304" charset="0"/>
                <a:ea typeface="+mn-ea"/>
                <a:cs typeface="Times New Roman" panose="02020603050405020304" charset="0"/>
                <a:sym typeface="Helvetica Neue"/>
              </a:rPr>
              <a:t> Функции Ввода - Вывода</a:t>
            </a:r>
            <a:endParaRPr kumimoji="0" lang="en-US" altLang="ru-RU" sz="4400" b="1" u="none" strike="noStrike" cap="none" spc="0" normalizeH="0" baseline="0">
              <a:ln>
                <a:noFill/>
              </a:ln>
              <a:solidFill>
                <a:schemeClr val="tx2">
                  <a:lumMod val="50000"/>
                </a:schemeClr>
              </a:solidFill>
              <a:effectLst/>
              <a:uFillTx/>
              <a:latin typeface="Times New Roman" panose="02020603050405020304" charset="0"/>
              <a:ea typeface="+mn-ea"/>
              <a:cs typeface="Times New Roman" panose="02020603050405020304" charset="0"/>
              <a:sym typeface="Helvetica Neue"/>
            </a:endParaRPr>
          </a:p>
        </p:txBody>
      </p:sp>
      <p:sp>
        <p:nvSpPr>
          <p:cNvPr id="3" name="Текстовое поле 2"/>
          <p:cNvSpPr txBox="1"/>
          <p:nvPr/>
        </p:nvSpPr>
        <p:spPr>
          <a:xfrm>
            <a:off x="2834640" y="1276350"/>
            <a:ext cx="6522720" cy="11271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3" tIns="71433" rIns="71433" bIns="71433" numCol="1" spcCol="38100" rtlCol="0" anchor="t" forceAA="0">
            <a:spAutoFit/>
          </a:bodyPr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ru-RU" altLang="en-US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charset="0"/>
                <a:ea typeface="+mn-ea"/>
                <a:cs typeface="Times New Roman" panose="02020603050405020304" charset="0"/>
                <a:sym typeface="Helvetica Neue"/>
              </a:rPr>
              <a:t>name = input(“Введите своё имя: “)</a:t>
            </a:r>
            <a:endParaRPr kumimoji="0" lang="ru-RU" altLang="en-US" sz="3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 panose="02020603050405020304" charset="0"/>
              <a:ea typeface="+mn-ea"/>
              <a:cs typeface="Times New Roman" panose="02020603050405020304" charset="0"/>
              <a:sym typeface="Helvetica Neue"/>
            </a:endParaRPr>
          </a:p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ru-RU" altLang="en-US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charset="0"/>
                <a:ea typeface="+mn-ea"/>
                <a:cs typeface="Times New Roman" panose="02020603050405020304" charset="0"/>
                <a:sym typeface="Helvetica Neue"/>
              </a:rPr>
              <a:t>print(“Привет,“, name)</a:t>
            </a:r>
            <a:endParaRPr kumimoji="0" lang="ru-RU" altLang="en-US" sz="3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 panose="02020603050405020304" charset="0"/>
              <a:ea typeface="+mn-ea"/>
              <a:cs typeface="Times New Roman" panose="02020603050405020304" charset="0"/>
              <a:sym typeface="Helvetica Neue"/>
            </a:endParaRPr>
          </a:p>
        </p:txBody>
      </p:sp>
      <p:sp>
        <p:nvSpPr>
          <p:cNvPr id="4" name="Текстовое поле 3"/>
          <p:cNvSpPr txBox="1"/>
          <p:nvPr/>
        </p:nvSpPr>
        <p:spPr>
          <a:xfrm>
            <a:off x="2586990" y="4918075"/>
            <a:ext cx="7263130" cy="16192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3" tIns="71433" rIns="71433" bIns="71433" numCol="1" spcCol="38100" rtlCol="0" anchor="t" forceAA="0">
            <a:spAutoFit/>
          </a:bodyPr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ru-RU" altLang="en-US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charset="0"/>
                <a:ea typeface="+mn-ea"/>
                <a:cs typeface="Times New Roman" panose="02020603050405020304" charset="0"/>
                <a:sym typeface="Helvetica Neue"/>
              </a:rPr>
              <a:t>“Введите строку:“</a:t>
            </a:r>
            <a:r>
              <a:rPr kumimoji="0" lang="ru-RU" altLang="en-US" sz="32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charset="0"/>
                <a:ea typeface="+mn-ea"/>
                <a:cs typeface="Times New Roman" panose="02020603050405020304" charset="0"/>
                <a:sym typeface="Helvetica Neue"/>
              </a:rPr>
              <a:t> –</a:t>
            </a:r>
            <a:r>
              <a:rPr kumimoji="0" lang="ru-RU" altLang="en-US" sz="3200" i="1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charset="0"/>
                <a:ea typeface="+mn-ea"/>
                <a:cs typeface="Times New Roman" panose="02020603050405020304" charset="0"/>
                <a:sym typeface="Helvetica Neue"/>
              </a:rPr>
              <a:t> обращение к пользователю (не обязательно, но очень желательно)</a:t>
            </a:r>
            <a:endParaRPr kumimoji="0" lang="ru-RU" altLang="en-US" sz="3200" i="1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 panose="02020603050405020304" charset="0"/>
              <a:ea typeface="+mn-ea"/>
              <a:cs typeface="Times New Roman" panose="02020603050405020304" charset="0"/>
              <a:sym typeface="Helvetica Neue"/>
            </a:endParaRPr>
          </a:p>
        </p:txBody>
      </p:sp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2"/>
          <a:srcRect l="30820" t="43099" r="38472" b="45443"/>
          <a:stretch>
            <a:fillRect/>
          </a:stretch>
        </p:blipFill>
        <p:spPr>
          <a:xfrm>
            <a:off x="2586990" y="2705100"/>
            <a:ext cx="8262620" cy="173355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Рисунок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033530" y="199616"/>
            <a:ext cx="1959864" cy="603058"/>
          </a:xfrm>
          <a:prstGeom prst="rect">
            <a:avLst/>
          </a:prstGeom>
        </p:spPr>
      </p:pic>
      <p:sp>
        <p:nvSpPr>
          <p:cNvPr id="2" name="Текстовое поле 1"/>
          <p:cNvSpPr txBox="1"/>
          <p:nvPr/>
        </p:nvSpPr>
        <p:spPr>
          <a:xfrm>
            <a:off x="1399540" y="91440"/>
            <a:ext cx="8514715" cy="8191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3" tIns="71433" rIns="71433" bIns="71433" numCol="1" spcCol="38100" rtlCol="0" anchor="t" forceAA="0">
            <a:spAutoFit/>
          </a:bodyPr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ru-RU" altLang="en-US" sz="4400" b="1" u="none" strike="noStrike" cap="none" spc="0" normalizeH="0" baseline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FillTx/>
                <a:latin typeface="Times New Roman" panose="02020603050405020304" charset="0"/>
                <a:ea typeface="+mn-ea"/>
                <a:cs typeface="Times New Roman" panose="02020603050405020304" charset="0"/>
                <a:sym typeface="Helvetica Neue"/>
              </a:rPr>
              <a:t> Интерактивный режим</a:t>
            </a:r>
            <a:endParaRPr kumimoji="0" lang="ru-RU" altLang="en-US" sz="4400" b="1" u="none" strike="noStrike" cap="none" spc="0" normalizeH="0" baseline="0">
              <a:ln>
                <a:noFill/>
              </a:ln>
              <a:solidFill>
                <a:schemeClr val="tx2">
                  <a:lumMod val="50000"/>
                </a:schemeClr>
              </a:solidFill>
              <a:effectLst/>
              <a:uFillTx/>
              <a:latin typeface="Times New Roman" panose="02020603050405020304" charset="0"/>
              <a:ea typeface="+mn-ea"/>
              <a:cs typeface="Times New Roman" panose="02020603050405020304" charset="0"/>
              <a:sym typeface="Helvetica Neue"/>
            </a:endParaRPr>
          </a:p>
        </p:txBody>
      </p:sp>
      <p:pic>
        <p:nvPicPr>
          <p:cNvPr id="6" name="Изображение 5"/>
          <p:cNvPicPr>
            <a:picLocks noChangeAspect="1"/>
          </p:cNvPicPr>
          <p:nvPr/>
        </p:nvPicPr>
        <p:blipFill>
          <a:blip r:embed="rId2"/>
          <a:srcRect l="60425" t="33229" r="22699" b="28125"/>
          <a:stretch>
            <a:fillRect/>
          </a:stretch>
        </p:blipFill>
        <p:spPr>
          <a:xfrm>
            <a:off x="9351645" y="3456940"/>
            <a:ext cx="2641600" cy="3401060"/>
          </a:xfrm>
          <a:prstGeom prst="rect">
            <a:avLst/>
          </a:prstGeom>
        </p:spPr>
      </p:pic>
      <p:pic>
        <p:nvPicPr>
          <p:cNvPr id="7" name="Изображение 6"/>
          <p:cNvPicPr>
            <a:picLocks noChangeAspect="1"/>
          </p:cNvPicPr>
          <p:nvPr/>
        </p:nvPicPr>
        <p:blipFill>
          <a:blip r:embed="rId3"/>
          <a:srcRect l="26701" t="23359" r="26471" b="17474"/>
          <a:stretch>
            <a:fillRect/>
          </a:stretch>
        </p:blipFill>
        <p:spPr>
          <a:xfrm>
            <a:off x="1399540" y="1092835"/>
            <a:ext cx="7613650" cy="540829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Рисунок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033530" y="199616"/>
            <a:ext cx="1959864" cy="603058"/>
          </a:xfrm>
          <a:prstGeom prst="rect">
            <a:avLst/>
          </a:prstGeom>
        </p:spPr>
      </p:pic>
      <p:pic>
        <p:nvPicPr>
          <p:cNvPr id="3" name="Изображение 2"/>
          <p:cNvPicPr>
            <a:picLocks noChangeAspect="1"/>
          </p:cNvPicPr>
          <p:nvPr/>
        </p:nvPicPr>
        <p:blipFill>
          <a:blip r:embed="rId2"/>
          <a:srcRect l="62421" t="62821" r="18263" b="20625"/>
          <a:stretch>
            <a:fillRect/>
          </a:stretch>
        </p:blipFill>
        <p:spPr>
          <a:xfrm>
            <a:off x="745490" y="121285"/>
            <a:ext cx="2023110" cy="974725"/>
          </a:xfrm>
          <a:prstGeom prst="rect">
            <a:avLst/>
          </a:prstGeom>
        </p:spPr>
      </p:pic>
      <p:sp>
        <p:nvSpPr>
          <p:cNvPr id="5" name="Текстовое поле 4"/>
          <p:cNvSpPr txBox="1"/>
          <p:nvPr/>
        </p:nvSpPr>
        <p:spPr>
          <a:xfrm>
            <a:off x="3823018" y="199390"/>
            <a:ext cx="5155565" cy="8191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71433" tIns="71433" rIns="71433" bIns="71433" numCol="1" spcCol="38100" rtlCol="0" anchor="t" forceAA="0">
            <a:spAutoFit/>
          </a:bodyPr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ru-RU" altLang="en-US" sz="4400" b="1">
                <a:solidFill>
                  <a:schemeClr val="tx2">
                    <a:lumMod val="50000"/>
                  </a:schemeClr>
                </a:solidFill>
                <a:latin typeface="Times New Roman" panose="02020603050405020304" charset="0"/>
                <a:cs typeface="Times New Roman" panose="02020603050405020304" charset="0"/>
                <a:sym typeface="Helvetica Neue"/>
              </a:rPr>
              <a:t> </a:t>
            </a:r>
            <a:r>
              <a:rPr lang="en-US" altLang="ru-RU" sz="4400" b="1">
                <a:solidFill>
                  <a:schemeClr val="tx2">
                    <a:lumMod val="50000"/>
                  </a:schemeClr>
                </a:solidFill>
                <a:latin typeface="Times New Roman" panose="02020603050405020304" charset="0"/>
                <a:cs typeface="Times New Roman" panose="02020603050405020304" charset="0"/>
                <a:sym typeface="Helvetica Neue"/>
              </a:rPr>
              <a:t> Visual Studio Code</a:t>
            </a:r>
            <a:r>
              <a:rPr lang="ru-RU" altLang="en-US" sz="4400" b="1">
                <a:solidFill>
                  <a:schemeClr val="tx2">
                    <a:lumMod val="50000"/>
                  </a:schemeClr>
                </a:solidFill>
                <a:latin typeface="Times New Roman" panose="02020603050405020304" charset="0"/>
                <a:cs typeface="Times New Roman" panose="02020603050405020304" charset="0"/>
                <a:sym typeface="Helvetica Neue"/>
              </a:rPr>
              <a:t> </a:t>
            </a:r>
            <a:endParaRPr kumimoji="0" lang="ru-RU" altLang="en-US" sz="4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sp>
        <p:nvSpPr>
          <p:cNvPr id="9" name="Текстовое поле 8"/>
          <p:cNvSpPr txBox="1"/>
          <p:nvPr/>
        </p:nvSpPr>
        <p:spPr>
          <a:xfrm>
            <a:off x="1941830" y="1388110"/>
            <a:ext cx="9610725" cy="45739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3" tIns="71433" rIns="71433" bIns="71433" numCol="1" spcCol="38100" rtlCol="0" anchor="t" forceAA="0">
            <a:spAutoFit/>
          </a:bodyPr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ru-RU" altLang="en-US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charset="0"/>
                <a:ea typeface="+mn-ea"/>
                <a:cs typeface="Times New Roman" panose="02020603050405020304" charset="0"/>
                <a:sym typeface="Helvetica Neue"/>
              </a:rPr>
              <a:t>Перед началом работы с новым редактором</a:t>
            </a:r>
            <a:endParaRPr kumimoji="0" lang="ru-RU" altLang="en-US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 panose="02020603050405020304" charset="0"/>
              <a:ea typeface="+mn-ea"/>
              <a:cs typeface="Times New Roman" panose="02020603050405020304" charset="0"/>
              <a:sym typeface="Helvetica Neue"/>
            </a:endParaRPr>
          </a:p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altLang="en-US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 panose="02020603050405020304" charset="0"/>
              <a:ea typeface="+mn-ea"/>
              <a:cs typeface="Times New Roman" panose="02020603050405020304" charset="0"/>
              <a:sym typeface="Helvetica Neue"/>
            </a:endParaRPr>
          </a:p>
          <a:p>
            <a:pPr marL="457200" marR="0" indent="-45720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ü"/>
            </a:pPr>
            <a:r>
              <a:rPr kumimoji="0" lang="ru-RU" altLang="en-US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charset="0"/>
                <a:ea typeface="+mn-ea"/>
                <a:cs typeface="Times New Roman" panose="02020603050405020304" charset="0"/>
                <a:sym typeface="Helvetica Neue"/>
              </a:rPr>
              <a:t>Создайте папку на рабочем столе с именем “new project”</a:t>
            </a:r>
            <a:endParaRPr kumimoji="0" lang="ru-RU" altLang="en-US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 panose="02020603050405020304" charset="0"/>
              <a:ea typeface="+mn-ea"/>
              <a:cs typeface="Times New Roman" panose="02020603050405020304" charset="0"/>
              <a:sym typeface="Helvetica Neue"/>
            </a:endParaRPr>
          </a:p>
          <a:p>
            <a:pPr marL="457200" marR="0" indent="-45720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ü"/>
            </a:pPr>
            <a:r>
              <a:rPr kumimoji="0" lang="ru-RU" altLang="en-US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charset="0"/>
                <a:ea typeface="+mn-ea"/>
                <a:cs typeface="Times New Roman" panose="02020603050405020304" charset="0"/>
                <a:sym typeface="Helvetica Neue"/>
              </a:rPr>
              <a:t>Запустите программу </a:t>
            </a:r>
            <a:endParaRPr kumimoji="0" lang="ru-RU" altLang="en-US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 panose="02020603050405020304" charset="0"/>
              <a:ea typeface="+mn-ea"/>
              <a:cs typeface="Times New Roman" panose="02020603050405020304" charset="0"/>
              <a:sym typeface="Helvetica Neue"/>
            </a:endParaRPr>
          </a:p>
          <a:p>
            <a:pPr marL="457200" marR="0" indent="-45720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ü"/>
            </a:pPr>
            <a:r>
              <a:rPr kumimoji="0" lang="ru-RU" altLang="en-US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charset="0"/>
                <a:ea typeface="+mn-ea"/>
                <a:cs typeface="Times New Roman" panose="02020603050405020304" charset="0"/>
                <a:sym typeface="Helvetica Neue"/>
              </a:rPr>
              <a:t>В левом верхнем углу нажмите File, а затем Open Folder… Откройте вашу папку.</a:t>
            </a:r>
            <a:endParaRPr kumimoji="0" lang="ru-RU" altLang="en-US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 panose="02020603050405020304" charset="0"/>
              <a:ea typeface="+mn-ea"/>
              <a:cs typeface="Times New Roman" panose="02020603050405020304" charset="0"/>
              <a:sym typeface="Helvetica Neue"/>
            </a:endParaRPr>
          </a:p>
          <a:p>
            <a:pPr marL="457200" marR="0" indent="-45720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ü"/>
            </a:pPr>
            <a:r>
              <a:rPr kumimoji="0" lang="ru-RU" altLang="en-US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charset="0"/>
                <a:ea typeface="+mn-ea"/>
                <a:cs typeface="Times New Roman" panose="02020603050405020304" charset="0"/>
                <a:sym typeface="Helvetica Neue"/>
              </a:rPr>
              <a:t>Создайте новый файл с именем example.py в колонке слева нажатием на значок</a:t>
            </a:r>
            <a:endParaRPr kumimoji="0" lang="ru-RU" altLang="en-US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 panose="02020603050405020304" charset="0"/>
              <a:ea typeface="+mn-ea"/>
              <a:cs typeface="Times New Roman" panose="02020603050405020304" charset="0"/>
              <a:sym typeface="Helvetica Neue"/>
            </a:endParaRP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Рисунок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033530" y="199616"/>
            <a:ext cx="1959864" cy="603058"/>
          </a:xfrm>
          <a:prstGeom prst="rect">
            <a:avLst/>
          </a:prstGeom>
        </p:spPr>
      </p:pic>
      <p:sp>
        <p:nvSpPr>
          <p:cNvPr id="5" name="Текстовое поле 4"/>
          <p:cNvSpPr txBox="1"/>
          <p:nvPr/>
        </p:nvSpPr>
        <p:spPr>
          <a:xfrm>
            <a:off x="4955858" y="199390"/>
            <a:ext cx="2889885" cy="8191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71433" tIns="71433" rIns="71433" bIns="71433" numCol="1" spcCol="38100" rtlCol="0" anchor="t" forceAA="0">
            <a:spAutoFit/>
          </a:bodyPr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ru-RU" altLang="en-US" sz="4400" b="1">
                <a:solidFill>
                  <a:schemeClr val="tx2">
                    <a:lumMod val="50000"/>
                  </a:schemeClr>
                </a:solidFill>
                <a:latin typeface="Times New Roman" panose="02020603050405020304" charset="0"/>
                <a:cs typeface="Times New Roman" panose="02020603050405020304" charset="0"/>
                <a:sym typeface="Helvetica Neue"/>
              </a:rPr>
              <a:t> </a:t>
            </a:r>
            <a:r>
              <a:rPr lang="en-US" altLang="ru-RU" sz="4400" b="1">
                <a:solidFill>
                  <a:schemeClr val="tx2">
                    <a:lumMod val="50000"/>
                  </a:schemeClr>
                </a:solidFill>
                <a:latin typeface="Times New Roman" panose="02020603050405020304" charset="0"/>
                <a:cs typeface="Times New Roman" panose="02020603050405020304" charset="0"/>
                <a:sym typeface="Helvetica Neue"/>
              </a:rPr>
              <a:t> PyCharm</a:t>
            </a:r>
            <a:r>
              <a:rPr lang="ru-RU" altLang="en-US" sz="4400" b="1">
                <a:solidFill>
                  <a:schemeClr val="tx2">
                    <a:lumMod val="50000"/>
                  </a:schemeClr>
                </a:solidFill>
                <a:latin typeface="Times New Roman" panose="02020603050405020304" charset="0"/>
                <a:cs typeface="Times New Roman" panose="02020603050405020304" charset="0"/>
                <a:sym typeface="Helvetica Neue"/>
              </a:rPr>
              <a:t> </a:t>
            </a:r>
            <a:endParaRPr kumimoji="0" lang="ru-RU" altLang="en-US" sz="4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pic>
        <p:nvPicPr>
          <p:cNvPr id="2" name="Изображение 1"/>
          <p:cNvPicPr>
            <a:picLocks noChangeAspect="1"/>
          </p:cNvPicPr>
          <p:nvPr/>
        </p:nvPicPr>
        <p:blipFill>
          <a:blip r:embed="rId2"/>
          <a:srcRect l="7549" t="19477" r="26237" b="14379"/>
          <a:stretch>
            <a:fillRect/>
          </a:stretch>
        </p:blipFill>
        <p:spPr>
          <a:xfrm>
            <a:off x="1257300" y="1190625"/>
            <a:ext cx="9418320" cy="527494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Рисунок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033530" y="199616"/>
            <a:ext cx="1959864" cy="603058"/>
          </a:xfrm>
          <a:prstGeom prst="rect">
            <a:avLst/>
          </a:prstGeom>
        </p:spPr>
      </p:pic>
      <p:sp>
        <p:nvSpPr>
          <p:cNvPr id="2" name="Текстовое поле 1"/>
          <p:cNvSpPr txBox="1"/>
          <p:nvPr/>
        </p:nvSpPr>
        <p:spPr>
          <a:xfrm>
            <a:off x="1283970" y="0"/>
            <a:ext cx="9119870" cy="14960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3" tIns="71433" rIns="71433" bIns="71433" numCol="1" spcCol="38100" rtlCol="0" anchor="t" forceAA="0">
            <a:spAutoFit/>
          </a:bodyPr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ru-RU" altLang="en-US" sz="4400" b="1" u="none" strike="noStrike" cap="none" spc="0" normalizeH="0" baseline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FillTx/>
                <a:latin typeface="Times New Roman" panose="02020603050405020304" charset="0"/>
                <a:ea typeface="+mn-ea"/>
                <a:cs typeface="Times New Roman" panose="02020603050405020304" charset="0"/>
                <a:sym typeface="Helvetica Neue"/>
              </a:rPr>
              <a:t> Переменная и оператор присваивания</a:t>
            </a:r>
            <a:endParaRPr kumimoji="0" lang="ru-RU" altLang="en-US" sz="4400" b="1" u="none" strike="noStrike" cap="none" spc="0" normalizeH="0" baseline="0">
              <a:ln>
                <a:noFill/>
              </a:ln>
              <a:solidFill>
                <a:schemeClr val="tx2">
                  <a:lumMod val="50000"/>
                </a:schemeClr>
              </a:solidFill>
              <a:effectLst/>
              <a:uFillTx/>
              <a:latin typeface="Times New Roman" panose="02020603050405020304" charset="0"/>
              <a:ea typeface="+mn-ea"/>
              <a:cs typeface="Times New Roman" panose="02020603050405020304" charset="0"/>
              <a:sym typeface="Helvetica Neue"/>
            </a:endParaRPr>
          </a:p>
        </p:txBody>
      </p:sp>
      <p:sp>
        <p:nvSpPr>
          <p:cNvPr id="4" name="Текстовое поле 3"/>
          <p:cNvSpPr txBox="1"/>
          <p:nvPr/>
        </p:nvSpPr>
        <p:spPr>
          <a:xfrm>
            <a:off x="3773170" y="1710690"/>
            <a:ext cx="4646930" cy="11271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3" tIns="71433" rIns="71433" bIns="71433" numCol="1" spcCol="38100" rtlCol="0" anchor="t" forceAA="0">
            <a:spAutoFit/>
          </a:bodyPr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ru-RU" altLang="en-US" b="0" i="1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charset="0"/>
                <a:ea typeface="+mn-ea"/>
                <a:cs typeface="Times New Roman" panose="02020603050405020304" charset="0"/>
                <a:sym typeface="Helvetica Neue"/>
              </a:rPr>
              <a:t>message = ‘Hello, World!’</a:t>
            </a:r>
            <a:endParaRPr kumimoji="0" lang="ru-RU" altLang="en-US" b="0" i="1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 panose="02020603050405020304" charset="0"/>
              <a:ea typeface="+mn-ea"/>
              <a:cs typeface="Times New Roman" panose="02020603050405020304" charset="0"/>
              <a:sym typeface="Helvetica Neue"/>
            </a:endParaRPr>
          </a:p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ru-RU" altLang="en-US" b="0" i="1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charset="0"/>
                <a:ea typeface="+mn-ea"/>
                <a:cs typeface="Times New Roman" panose="02020603050405020304" charset="0"/>
                <a:sym typeface="Helvetica Neue"/>
              </a:rPr>
              <a:t>print(message)</a:t>
            </a:r>
            <a:endParaRPr kumimoji="0" lang="ru-RU" altLang="en-US" b="0" i="1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 panose="02020603050405020304" charset="0"/>
              <a:ea typeface="+mn-ea"/>
              <a:cs typeface="Times New Roman" panose="02020603050405020304" charset="0"/>
              <a:sym typeface="Helvetica Neue"/>
            </a:endParaRPr>
          </a:p>
        </p:txBody>
      </p:sp>
      <p:sp>
        <p:nvSpPr>
          <p:cNvPr id="5" name="Текстовое поле 4"/>
          <p:cNvSpPr txBox="1"/>
          <p:nvPr/>
        </p:nvSpPr>
        <p:spPr>
          <a:xfrm>
            <a:off x="2705735" y="3104515"/>
            <a:ext cx="6782435" cy="11271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3" tIns="71433" rIns="71433" bIns="71433" numCol="1" spcCol="38100" rtlCol="0" anchor="t" forceAA="0">
            <a:spAutoFit/>
          </a:bodyPr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ru-RU" altLang="en-US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charset="0"/>
                <a:ea typeface="+mn-ea"/>
                <a:cs typeface="Times New Roman" panose="02020603050405020304" charset="0"/>
                <a:sym typeface="Helvetica Neue"/>
              </a:rPr>
              <a:t>message – переменная</a:t>
            </a:r>
            <a:endParaRPr kumimoji="0" lang="ru-RU" altLang="en-US" sz="3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 panose="02020603050405020304" charset="0"/>
              <a:ea typeface="+mn-ea"/>
              <a:cs typeface="Times New Roman" panose="02020603050405020304" charset="0"/>
              <a:sym typeface="Helvetica Neue"/>
            </a:endParaRPr>
          </a:p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ru-RU" altLang="en-US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charset="0"/>
                <a:ea typeface="+mn-ea"/>
                <a:cs typeface="Times New Roman" panose="02020603050405020304" charset="0"/>
                <a:sym typeface="Helvetica Neue"/>
              </a:rPr>
              <a:t>= – оператор присваивания</a:t>
            </a:r>
            <a:endParaRPr kumimoji="0" lang="ru-RU" altLang="en-US" sz="3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 panose="02020603050405020304" charset="0"/>
              <a:ea typeface="+mn-ea"/>
              <a:cs typeface="Times New Roman" panose="02020603050405020304" charset="0"/>
              <a:sym typeface="Helvetica Neue"/>
            </a:endParaRPr>
          </a:p>
        </p:txBody>
      </p:sp>
      <p:sp>
        <p:nvSpPr>
          <p:cNvPr id="8" name="Текстовое поле 7"/>
          <p:cNvSpPr txBox="1"/>
          <p:nvPr/>
        </p:nvSpPr>
        <p:spPr>
          <a:xfrm>
            <a:off x="1283970" y="4448175"/>
            <a:ext cx="9957435" cy="16192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3" tIns="71433" rIns="71433" bIns="71433" numCol="1" spcCol="38100" rtlCol="0" anchor="t" forceAA="0">
            <a:spAutoFit/>
          </a:bodyPr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ru-RU" altLang="en-US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charset="0"/>
                <a:ea typeface="+mn-ea"/>
                <a:cs typeface="Times New Roman" panose="02020603050405020304" charset="0"/>
                <a:sym typeface="Helvetica Neue"/>
              </a:rPr>
              <a:t>Переменная – это величина, имеющая имя, тип и значение. Значение переменной можно изменять во время работы программы. </a:t>
            </a:r>
            <a:endParaRPr kumimoji="0" lang="ru-RU" altLang="en-US" sz="3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 panose="02020603050405020304" charset="0"/>
              <a:ea typeface="+mn-ea"/>
              <a:cs typeface="Times New Roman" panose="02020603050405020304" charset="0"/>
              <a:sym typeface="Helvetica Neue"/>
            </a:endParaRP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Рисунок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033530" y="199616"/>
            <a:ext cx="1959864" cy="603058"/>
          </a:xfrm>
          <a:prstGeom prst="rect">
            <a:avLst/>
          </a:prstGeom>
        </p:spPr>
      </p:pic>
      <p:sp>
        <p:nvSpPr>
          <p:cNvPr id="2" name="Текстовое поле 1"/>
          <p:cNvSpPr txBox="1"/>
          <p:nvPr/>
        </p:nvSpPr>
        <p:spPr>
          <a:xfrm>
            <a:off x="1283970" y="0"/>
            <a:ext cx="9119870" cy="8191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3" tIns="71433" rIns="71433" bIns="71433" numCol="1" spcCol="38100" rtlCol="0" anchor="t" forceAA="0">
            <a:spAutoFit/>
          </a:bodyPr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ru-RU" altLang="en-US" sz="4400" b="1" u="none" strike="noStrike" cap="none" spc="0" normalizeH="0" baseline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FillTx/>
                <a:latin typeface="Times New Roman" panose="02020603050405020304" charset="0"/>
                <a:ea typeface="+mn-ea"/>
                <a:cs typeface="Times New Roman" panose="02020603050405020304" charset="0"/>
                <a:sym typeface="Helvetica Neue"/>
              </a:rPr>
              <a:t> Имена переменных</a:t>
            </a:r>
            <a:endParaRPr kumimoji="0" lang="en-US" altLang="ru-RU" sz="4400" b="1" u="none" strike="noStrike" cap="none" spc="0" normalizeH="0" baseline="0">
              <a:ln>
                <a:noFill/>
              </a:ln>
              <a:solidFill>
                <a:schemeClr val="tx2">
                  <a:lumMod val="50000"/>
                </a:schemeClr>
              </a:solidFill>
              <a:effectLst/>
              <a:uFillTx/>
              <a:latin typeface="Times New Roman" panose="02020603050405020304" charset="0"/>
              <a:ea typeface="+mn-ea"/>
              <a:cs typeface="Times New Roman" panose="02020603050405020304" charset="0"/>
              <a:sym typeface="Helvetica Neue"/>
            </a:endParaRPr>
          </a:p>
        </p:txBody>
      </p:sp>
      <p:sp>
        <p:nvSpPr>
          <p:cNvPr id="6" name="Текстовое поле 5"/>
          <p:cNvSpPr txBox="1"/>
          <p:nvPr/>
        </p:nvSpPr>
        <p:spPr>
          <a:xfrm>
            <a:off x="735330" y="802640"/>
            <a:ext cx="5372735" cy="654367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3" tIns="71433" rIns="71433" bIns="71433" numCol="1" spcCol="38100" rtlCol="0" anchor="t" forceAA="0">
            <a:spAutoFit/>
          </a:bodyPr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ru-RU" altLang="en-US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charset="0"/>
                <a:ea typeface="+mn-ea"/>
                <a:cs typeface="Times New Roman" panose="02020603050405020304" charset="0"/>
                <a:sym typeface="Helvetica Neue"/>
              </a:rPr>
              <a:t>Имена переменных могут состоять из:</a:t>
            </a:r>
            <a:endParaRPr kumimoji="0" lang="ru-RU" altLang="en-US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 panose="02020603050405020304" charset="0"/>
              <a:ea typeface="+mn-ea"/>
              <a:cs typeface="Times New Roman" panose="02020603050405020304" charset="0"/>
              <a:sym typeface="Helvetica Neue"/>
            </a:endParaRPr>
          </a:p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altLang="en-US" sz="3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 panose="02020603050405020304" charset="0"/>
              <a:ea typeface="+mn-ea"/>
              <a:cs typeface="Times New Roman" panose="02020603050405020304" charset="0"/>
              <a:sym typeface="Helvetica Neue"/>
            </a:endParaRPr>
          </a:p>
          <a:p>
            <a:pPr marL="457200" marR="0" indent="-45720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ü"/>
            </a:pPr>
            <a:r>
              <a:rPr kumimoji="0" lang="ru-RU" altLang="en-US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charset="0"/>
                <a:ea typeface="+mn-ea"/>
                <a:cs typeface="Times New Roman" panose="02020603050405020304" charset="0"/>
                <a:sym typeface="Helvetica Neue"/>
              </a:rPr>
              <a:t>Латинские буквы (строчные и заглавные буквы различаются!)</a:t>
            </a:r>
            <a:endParaRPr kumimoji="0" lang="ru-RU" altLang="en-US" sz="3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 panose="02020603050405020304" charset="0"/>
              <a:ea typeface="+mn-ea"/>
              <a:cs typeface="Times New Roman" panose="02020603050405020304" charset="0"/>
              <a:sym typeface="Helvetica Neue"/>
            </a:endParaRPr>
          </a:p>
          <a:p>
            <a:pPr marL="457200" marR="0" indent="-45720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ü"/>
            </a:pPr>
            <a:r>
              <a:rPr kumimoji="0" lang="ru-RU" altLang="en-US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charset="0"/>
                <a:ea typeface="+mn-ea"/>
                <a:cs typeface="Times New Roman" panose="02020603050405020304" charset="0"/>
                <a:sym typeface="Helvetica Neue"/>
              </a:rPr>
              <a:t>Русские буквы (не рекомендуется)</a:t>
            </a:r>
            <a:endParaRPr kumimoji="0" lang="ru-RU" altLang="en-US" sz="3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 panose="02020603050405020304" charset="0"/>
              <a:ea typeface="+mn-ea"/>
              <a:cs typeface="Times New Roman" panose="02020603050405020304" charset="0"/>
              <a:sym typeface="Helvetica Neue"/>
            </a:endParaRPr>
          </a:p>
          <a:p>
            <a:pPr marL="457200" marR="0" indent="-45720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ü"/>
            </a:pPr>
            <a:r>
              <a:rPr kumimoji="0" lang="ru-RU" altLang="en-US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charset="0"/>
                <a:ea typeface="+mn-ea"/>
                <a:cs typeface="Times New Roman" panose="02020603050405020304" charset="0"/>
                <a:sym typeface="Helvetica Neue"/>
              </a:rPr>
              <a:t>Цифры (имя не может начинаться с цифры и состоять только из цифр)</a:t>
            </a:r>
            <a:endParaRPr kumimoji="0" lang="ru-RU" altLang="en-US" sz="3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 panose="02020603050405020304" charset="0"/>
              <a:ea typeface="+mn-ea"/>
              <a:cs typeface="Times New Roman" panose="02020603050405020304" charset="0"/>
              <a:sym typeface="Helvetica Neue"/>
            </a:endParaRPr>
          </a:p>
          <a:p>
            <a:pPr marL="457200" marR="0" indent="-45720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ü"/>
            </a:pPr>
            <a:r>
              <a:rPr kumimoji="0" lang="ru-RU" altLang="en-US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charset="0"/>
                <a:ea typeface="+mn-ea"/>
                <a:cs typeface="Times New Roman" panose="02020603050405020304" charset="0"/>
                <a:sym typeface="Helvetica Neue"/>
              </a:rPr>
              <a:t>Знак подчеркивания _</a:t>
            </a:r>
            <a:endParaRPr kumimoji="0" lang="ru-RU" altLang="en-US" sz="3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 panose="02020603050405020304" charset="0"/>
              <a:ea typeface="+mn-ea"/>
              <a:cs typeface="Times New Roman" panose="02020603050405020304" charset="0"/>
              <a:sym typeface="Helvetica Neue"/>
            </a:endParaRPr>
          </a:p>
          <a:p>
            <a:pPr marL="457200" marR="0" indent="-45720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altLang="en-US" sz="3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 panose="02020603050405020304" charset="0"/>
              <a:ea typeface="+mn-ea"/>
              <a:cs typeface="Times New Roman" panose="02020603050405020304" charset="0"/>
              <a:sym typeface="Helvetica Neue"/>
            </a:endParaRPr>
          </a:p>
        </p:txBody>
      </p:sp>
      <p:sp>
        <p:nvSpPr>
          <p:cNvPr id="7" name="Текстовое поле 6"/>
          <p:cNvSpPr txBox="1"/>
          <p:nvPr/>
        </p:nvSpPr>
        <p:spPr>
          <a:xfrm>
            <a:off x="6443980" y="819150"/>
            <a:ext cx="5525770" cy="40817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3" tIns="71433" rIns="71433" bIns="71433" numCol="1" spcCol="38100" rtlCol="0" anchor="t" forceAA="0">
            <a:spAutoFit/>
          </a:bodyPr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ru-RU" altLang="en-US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charset="0"/>
                <a:ea typeface="+mn-ea"/>
                <a:cs typeface="Times New Roman" panose="02020603050405020304" charset="0"/>
                <a:sym typeface="Helvetica Neue"/>
              </a:rPr>
              <a:t>Имена переменных НЕ могут  состоять из:</a:t>
            </a:r>
            <a:endParaRPr kumimoji="0" lang="ru-RU" altLang="en-US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 panose="02020603050405020304" charset="0"/>
              <a:ea typeface="+mn-ea"/>
              <a:cs typeface="Times New Roman" panose="02020603050405020304" charset="0"/>
              <a:sym typeface="Helvetica Neue"/>
            </a:endParaRPr>
          </a:p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altLang="en-US" sz="3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 panose="02020603050405020304" charset="0"/>
              <a:ea typeface="+mn-ea"/>
              <a:cs typeface="Times New Roman" panose="02020603050405020304" charset="0"/>
              <a:sym typeface="Helvetica Neue"/>
            </a:endParaRPr>
          </a:p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altLang="en-US" sz="3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 panose="02020603050405020304" charset="0"/>
              <a:ea typeface="+mn-ea"/>
              <a:cs typeface="Times New Roman" panose="02020603050405020304" charset="0"/>
              <a:sym typeface="Helvetica Neue"/>
            </a:endParaRPr>
          </a:p>
          <a:p>
            <a:pPr marL="457200" marR="0" indent="-45720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N"/>
            </a:pPr>
            <a:r>
              <a:rPr kumimoji="0" lang="ru-RU" altLang="en-US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charset="0"/>
                <a:ea typeface="+mn-ea"/>
                <a:cs typeface="Times New Roman" panose="02020603050405020304" charset="0"/>
                <a:sym typeface="Helvetica Neue"/>
              </a:rPr>
              <a:t>Пробелы</a:t>
            </a:r>
            <a:endParaRPr kumimoji="0" lang="ru-RU" altLang="en-US" sz="3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 panose="02020603050405020304" charset="0"/>
              <a:ea typeface="+mn-ea"/>
              <a:cs typeface="Times New Roman" panose="02020603050405020304" charset="0"/>
              <a:sym typeface="Helvetica Neue"/>
            </a:endParaRPr>
          </a:p>
          <a:p>
            <a:pPr marL="457200" marR="0" indent="-45720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N"/>
            </a:pPr>
            <a:r>
              <a:rPr kumimoji="0" lang="ru-RU" altLang="en-US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charset="0"/>
                <a:ea typeface="+mn-ea"/>
                <a:cs typeface="Times New Roman" panose="02020603050405020304" charset="0"/>
                <a:sym typeface="Helvetica Neue"/>
              </a:rPr>
              <a:t>Знаки +,-,&gt;,&lt;,=,(), ! и др.</a:t>
            </a:r>
            <a:endParaRPr kumimoji="0" lang="ru-RU" altLang="en-US" sz="3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 panose="02020603050405020304" charset="0"/>
              <a:ea typeface="+mn-ea"/>
              <a:cs typeface="Times New Roman" panose="02020603050405020304" charset="0"/>
              <a:sym typeface="Helvetica Neue"/>
            </a:endParaRPr>
          </a:p>
          <a:p>
            <a:pPr marL="457200" marR="0" indent="-45720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N"/>
            </a:pPr>
            <a:r>
              <a:rPr kumimoji="0" lang="ru-RU" altLang="en-US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charset="0"/>
                <a:ea typeface="+mn-ea"/>
                <a:cs typeface="Times New Roman" panose="02020603050405020304" charset="0"/>
                <a:sym typeface="Helvetica Neue"/>
              </a:rPr>
              <a:t>Ключевые слова языка Python</a:t>
            </a:r>
            <a:endParaRPr kumimoji="0" lang="ru-RU" altLang="en-US" sz="3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 panose="02020603050405020304" charset="0"/>
              <a:ea typeface="+mn-ea"/>
              <a:cs typeface="Times New Roman" panose="02020603050405020304" charset="0"/>
              <a:sym typeface="Helvetica Neue"/>
            </a:endParaRP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Рисунок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033530" y="199616"/>
            <a:ext cx="1959864" cy="603058"/>
          </a:xfrm>
          <a:prstGeom prst="rect">
            <a:avLst/>
          </a:prstGeom>
        </p:spPr>
      </p:pic>
      <p:sp>
        <p:nvSpPr>
          <p:cNvPr id="2" name="Текстовое поле 1"/>
          <p:cNvSpPr txBox="1"/>
          <p:nvPr/>
        </p:nvSpPr>
        <p:spPr>
          <a:xfrm>
            <a:off x="1283970" y="0"/>
            <a:ext cx="9119870" cy="14960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3" tIns="71433" rIns="71433" bIns="71433" numCol="1" spcCol="38100" rtlCol="0" anchor="t" forceAA="0">
            <a:spAutoFit/>
          </a:bodyPr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ru-RU" altLang="en-US" sz="4400" b="1" u="none" strike="noStrike" cap="none" spc="0" normalizeH="0" baseline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FillTx/>
                <a:latin typeface="Times New Roman" panose="02020603050405020304" charset="0"/>
                <a:ea typeface="+mn-ea"/>
                <a:cs typeface="Times New Roman" panose="02020603050405020304" charset="0"/>
                <a:sym typeface="Helvetica Neue"/>
              </a:rPr>
              <a:t> Что же происходит на уровне интерпритатора?</a:t>
            </a:r>
            <a:endParaRPr kumimoji="0" lang="en-US" altLang="ru-RU" sz="4400" b="1" u="none" strike="noStrike" cap="none" spc="0" normalizeH="0" baseline="0">
              <a:ln>
                <a:noFill/>
              </a:ln>
              <a:solidFill>
                <a:schemeClr val="tx2">
                  <a:lumMod val="50000"/>
                </a:schemeClr>
              </a:solidFill>
              <a:effectLst/>
              <a:uFillTx/>
              <a:latin typeface="Times New Roman" panose="02020603050405020304" charset="0"/>
              <a:ea typeface="+mn-ea"/>
              <a:cs typeface="Times New Roman" panose="02020603050405020304" charset="0"/>
              <a:sym typeface="Helvetica Neue"/>
            </a:endParaRPr>
          </a:p>
        </p:txBody>
      </p:sp>
      <p:sp>
        <p:nvSpPr>
          <p:cNvPr id="5" name="Текстовое поле 4"/>
          <p:cNvSpPr txBox="1"/>
          <p:nvPr/>
        </p:nvSpPr>
        <p:spPr>
          <a:xfrm>
            <a:off x="552450" y="1885950"/>
            <a:ext cx="11440795" cy="40201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3" tIns="71433" rIns="71433" bIns="71433" numCol="1" spcCol="38100" rtlCol="0" anchor="t" forceAA="0">
            <a:spAutoFit/>
          </a:bodyPr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ru-RU" altLang="en-US" sz="2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charset="0"/>
                <a:ea typeface="+mn-ea"/>
                <a:cs typeface="Times New Roman" panose="02020603050405020304" charset="0"/>
                <a:sym typeface="Helvetica Neue"/>
              </a:rPr>
              <a:t>При инициализации переменной, на уровне интерпретатора, происходит следующее:</a:t>
            </a:r>
            <a:endParaRPr kumimoji="0" lang="ru-RU" altLang="en-US" sz="2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 panose="02020603050405020304" charset="0"/>
              <a:ea typeface="+mn-ea"/>
              <a:cs typeface="Times New Roman" panose="02020603050405020304" charset="0"/>
              <a:sym typeface="Helvetica Neue"/>
            </a:endParaRPr>
          </a:p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altLang="en-US" sz="2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 panose="02020603050405020304" charset="0"/>
              <a:ea typeface="+mn-ea"/>
              <a:cs typeface="Times New Roman" panose="02020603050405020304" charset="0"/>
              <a:sym typeface="Helvetica Neue"/>
            </a:endParaRPr>
          </a:p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ru-RU" altLang="en-US" sz="2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charset="0"/>
                <a:ea typeface="+mn-ea"/>
                <a:cs typeface="Times New Roman" panose="02020603050405020304" charset="0"/>
                <a:sym typeface="Helvetica Neue"/>
              </a:rPr>
              <a:t>создается целочисленный объект 5 (можно представить, что в этот момент создается ячейка и 5 кладется в эту ячейку);</a:t>
            </a:r>
            <a:endParaRPr kumimoji="0" lang="ru-RU" altLang="en-US" sz="2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 panose="02020603050405020304" charset="0"/>
              <a:ea typeface="+mn-ea"/>
              <a:cs typeface="Times New Roman" panose="02020603050405020304" charset="0"/>
              <a:sym typeface="Helvetica Neue"/>
            </a:endParaRPr>
          </a:p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ru-RU" altLang="en-US" sz="2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charset="0"/>
                <a:ea typeface="+mn-ea"/>
                <a:cs typeface="Times New Roman" panose="02020603050405020304" charset="0"/>
                <a:sym typeface="Helvetica Neue"/>
              </a:rPr>
              <a:t>данный объект имеет некоторый идентификатор, значение: 5, и тип: целое число;</a:t>
            </a:r>
            <a:endParaRPr kumimoji="0" lang="ru-RU" altLang="en-US" sz="2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 panose="02020603050405020304" charset="0"/>
              <a:ea typeface="+mn-ea"/>
              <a:cs typeface="Times New Roman" panose="02020603050405020304" charset="0"/>
              <a:sym typeface="Helvetica Neue"/>
            </a:endParaRPr>
          </a:p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ru-RU" altLang="en-US" sz="2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charset="0"/>
                <a:ea typeface="+mn-ea"/>
                <a:cs typeface="Times New Roman" panose="02020603050405020304" charset="0"/>
                <a:sym typeface="Helvetica Neue"/>
              </a:rPr>
              <a:t>посредством оператора “=” создается ссылка между переменной b и целочисленным объектом 5 (переменная b ссылается на объект 5).</a:t>
            </a:r>
            <a:endParaRPr kumimoji="0" lang="ru-RU" altLang="en-US" sz="2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 panose="02020603050405020304" charset="0"/>
              <a:ea typeface="+mn-ea"/>
              <a:cs typeface="Times New Roman" panose="02020603050405020304" charset="0"/>
              <a:sym typeface="Helvetica Neue"/>
            </a:endParaRPr>
          </a:p>
        </p:txBody>
      </p:sp>
      <p:sp>
        <p:nvSpPr>
          <p:cNvPr id="7" name="Текстовое поле 6"/>
          <p:cNvSpPr txBox="1"/>
          <p:nvPr/>
        </p:nvSpPr>
        <p:spPr>
          <a:xfrm>
            <a:off x="9328150" y="1251585"/>
            <a:ext cx="2540000" cy="6343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3" tIns="71433" rIns="71433" bIns="71433" numCol="1" spcCol="38100" rtlCol="0" anchor="t" forceAA="0">
            <a:spAutoFit/>
          </a:bodyPr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ru-RU" altLang="en-US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b = 5</a:t>
            </a:r>
            <a:endParaRPr kumimoji="0" lang="ru-RU" altLang="en-US" sz="3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Рисунок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033530" y="199616"/>
            <a:ext cx="1959864" cy="603058"/>
          </a:xfrm>
          <a:prstGeom prst="rect">
            <a:avLst/>
          </a:prstGeom>
        </p:spPr>
      </p:pic>
      <p:sp>
        <p:nvSpPr>
          <p:cNvPr id="2" name="Текстовое поле 1"/>
          <p:cNvSpPr txBox="1"/>
          <p:nvPr/>
        </p:nvSpPr>
        <p:spPr>
          <a:xfrm>
            <a:off x="1283970" y="0"/>
            <a:ext cx="9119870" cy="14960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3" tIns="71433" rIns="71433" bIns="71433" numCol="1" spcCol="38100" rtlCol="0" anchor="t" forceAA="0">
            <a:spAutoFit/>
          </a:bodyPr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ru-RU" altLang="en-US" sz="4400" b="1" u="none" strike="noStrike" cap="none" spc="0" normalizeH="0" baseline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FillTx/>
                <a:latin typeface="Times New Roman" panose="02020603050405020304" charset="0"/>
                <a:ea typeface="+mn-ea"/>
                <a:cs typeface="Times New Roman" panose="02020603050405020304" charset="0"/>
                <a:sym typeface="Helvetica Neue"/>
              </a:rPr>
              <a:t> Что же происходит на уровне интерпритатора?</a:t>
            </a:r>
            <a:endParaRPr kumimoji="0" lang="en-US" altLang="ru-RU" sz="4400" b="1" u="none" strike="noStrike" cap="none" spc="0" normalizeH="0" baseline="0">
              <a:ln>
                <a:noFill/>
              </a:ln>
              <a:solidFill>
                <a:schemeClr val="tx2">
                  <a:lumMod val="50000"/>
                </a:schemeClr>
              </a:solidFill>
              <a:effectLst/>
              <a:uFillTx/>
              <a:latin typeface="Times New Roman" panose="02020603050405020304" charset="0"/>
              <a:ea typeface="+mn-ea"/>
              <a:cs typeface="Times New Roman" panose="02020603050405020304" charset="0"/>
              <a:sym typeface="Helvetica Neue"/>
            </a:endParaRPr>
          </a:p>
        </p:txBody>
      </p:sp>
      <p:sp>
        <p:nvSpPr>
          <p:cNvPr id="3" name="Текстовое поле 2"/>
          <p:cNvSpPr txBox="1"/>
          <p:nvPr/>
        </p:nvSpPr>
        <p:spPr>
          <a:xfrm>
            <a:off x="1130300" y="1753870"/>
            <a:ext cx="9343390" cy="14344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3" tIns="71433" rIns="71433" bIns="71433" numCol="1" spcCol="38100" rtlCol="0" anchor="t" forceAA="0">
            <a:spAutoFit/>
          </a:bodyPr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ru-RU" altLang="en-US" sz="2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charset="0"/>
                <a:ea typeface="+mn-ea"/>
                <a:cs typeface="Times New Roman" panose="02020603050405020304" charset="0"/>
                <a:sym typeface="Helvetica Neue"/>
              </a:rPr>
              <a:t>Для того, чтобы посмотреть на объект с каким идентификатором ссылается данная переменная, можно использовать </a:t>
            </a:r>
            <a:r>
              <a:rPr kumimoji="0" lang="ru-RU" altLang="en-US" sz="2800" b="0" i="1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charset="0"/>
                <a:ea typeface="+mn-ea"/>
                <a:cs typeface="Times New Roman" panose="02020603050405020304" charset="0"/>
                <a:sym typeface="Helvetica Neue"/>
              </a:rPr>
              <a:t>функцию id()</a:t>
            </a:r>
            <a:r>
              <a:rPr kumimoji="0" lang="ru-RU" altLang="en-US" sz="2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charset="0"/>
                <a:ea typeface="+mn-ea"/>
                <a:cs typeface="Times New Roman" panose="02020603050405020304" charset="0"/>
                <a:sym typeface="Helvetica Neue"/>
              </a:rPr>
              <a:t>.</a:t>
            </a:r>
            <a:endParaRPr kumimoji="0" lang="ru-RU" altLang="en-US" sz="2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 panose="02020603050405020304" charset="0"/>
              <a:ea typeface="+mn-ea"/>
              <a:cs typeface="Times New Roman" panose="02020603050405020304" charset="0"/>
              <a:sym typeface="Helvetica Neue"/>
            </a:endParaRPr>
          </a:p>
        </p:txBody>
      </p:sp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2"/>
          <a:srcRect l="54539" t="29036" r="13582" b="48568"/>
          <a:stretch>
            <a:fillRect/>
          </a:stretch>
        </p:blipFill>
        <p:spPr>
          <a:xfrm>
            <a:off x="2582545" y="3419475"/>
            <a:ext cx="7026275" cy="277495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Рисунок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033530" y="199616"/>
            <a:ext cx="1959864" cy="603058"/>
          </a:xfrm>
          <a:prstGeom prst="rect">
            <a:avLst/>
          </a:prstGeom>
        </p:spPr>
      </p:pic>
      <p:sp>
        <p:nvSpPr>
          <p:cNvPr id="2" name="Текстовое поле 1"/>
          <p:cNvSpPr txBox="1"/>
          <p:nvPr/>
        </p:nvSpPr>
        <p:spPr>
          <a:xfrm>
            <a:off x="1283970" y="0"/>
            <a:ext cx="9119870" cy="14960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3" tIns="71433" rIns="71433" bIns="71433" numCol="1" spcCol="38100" rtlCol="0" anchor="t" forceAA="0">
            <a:spAutoFit/>
          </a:bodyPr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ru-RU" altLang="en-US" sz="4400" b="1" u="none" strike="noStrike" cap="none" spc="0" normalizeH="0" baseline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FillTx/>
                <a:latin typeface="Times New Roman" panose="02020603050405020304" charset="0"/>
                <a:ea typeface="+mn-ea"/>
                <a:cs typeface="Times New Roman" panose="02020603050405020304" charset="0"/>
                <a:sym typeface="Helvetica Neue"/>
              </a:rPr>
              <a:t> Что же происходит на уровне интерпритатора?</a:t>
            </a:r>
            <a:endParaRPr kumimoji="0" lang="en-US" altLang="ru-RU" sz="4400" b="1" u="none" strike="noStrike" cap="none" spc="0" normalizeH="0" baseline="0">
              <a:ln>
                <a:noFill/>
              </a:ln>
              <a:solidFill>
                <a:schemeClr val="tx2">
                  <a:lumMod val="50000"/>
                </a:schemeClr>
              </a:solidFill>
              <a:effectLst/>
              <a:uFillTx/>
              <a:latin typeface="Times New Roman" panose="02020603050405020304" charset="0"/>
              <a:ea typeface="+mn-ea"/>
              <a:cs typeface="Times New Roman" panose="02020603050405020304" charset="0"/>
              <a:sym typeface="Helvetica Neue"/>
            </a:endParaRPr>
          </a:p>
        </p:txBody>
      </p:sp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2"/>
          <a:srcRect l="54539" t="23307" r="4065" b="19922"/>
          <a:stretch>
            <a:fillRect/>
          </a:stretch>
        </p:blipFill>
        <p:spPr>
          <a:xfrm>
            <a:off x="3150870" y="1496060"/>
            <a:ext cx="6167120" cy="475488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Рисунок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033530" y="199616"/>
            <a:ext cx="1959864" cy="603058"/>
          </a:xfrm>
          <a:prstGeom prst="rect">
            <a:avLst/>
          </a:prstGeom>
        </p:spPr>
      </p:pic>
      <p:sp>
        <p:nvSpPr>
          <p:cNvPr id="2" name="Текстовое поле 1"/>
          <p:cNvSpPr txBox="1"/>
          <p:nvPr/>
        </p:nvSpPr>
        <p:spPr>
          <a:xfrm>
            <a:off x="1399540" y="91440"/>
            <a:ext cx="8514715" cy="8191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3" tIns="71433" rIns="71433" bIns="71433" numCol="1" spcCol="38100" rtlCol="0" anchor="t" forceAA="0">
            <a:spAutoFit/>
          </a:bodyPr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ru-RU" altLang="en-US" sz="4400" b="1" u="none" strike="noStrike" cap="none" spc="0" normalizeH="0" baseline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FillTx/>
                <a:latin typeface="Times New Roman" panose="02020603050405020304" charset="0"/>
                <a:ea typeface="+mn-ea"/>
                <a:cs typeface="Times New Roman" panose="02020603050405020304" charset="0"/>
                <a:sym typeface="Helvetica Neue"/>
              </a:rPr>
              <a:t>Краткая историческая справка</a:t>
            </a:r>
            <a:endParaRPr kumimoji="0" lang="ru-RU" altLang="en-US" sz="4400" b="1" u="none" strike="noStrike" cap="none" spc="0" normalizeH="0" baseline="0">
              <a:ln>
                <a:noFill/>
              </a:ln>
              <a:solidFill>
                <a:schemeClr val="tx2">
                  <a:lumMod val="50000"/>
                </a:schemeClr>
              </a:solidFill>
              <a:effectLst/>
              <a:uFillTx/>
              <a:latin typeface="Times New Roman" panose="02020603050405020304" charset="0"/>
              <a:ea typeface="+mn-ea"/>
              <a:cs typeface="Times New Roman" panose="02020603050405020304" charset="0"/>
              <a:sym typeface="Helvetica Neue"/>
            </a:endParaRPr>
          </a:p>
        </p:txBody>
      </p:sp>
      <p:sp>
        <p:nvSpPr>
          <p:cNvPr id="4" name="Текстовое поле 3"/>
          <p:cNvSpPr txBox="1"/>
          <p:nvPr/>
        </p:nvSpPr>
        <p:spPr>
          <a:xfrm>
            <a:off x="0" y="1069975"/>
            <a:ext cx="11993245" cy="574357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3" tIns="71433" rIns="71433" bIns="71433" numCol="1" spcCol="38100" rtlCol="0" anchor="t" forceAA="0">
            <a:spAutoFit/>
          </a:bodyPr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ru-RU" altLang="en-US" sz="2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charset="0"/>
                <a:ea typeface="+mn-ea"/>
                <a:cs typeface="Times New Roman" panose="02020603050405020304" charset="0"/>
                <a:sym typeface="Helvetica Neue"/>
              </a:rPr>
              <a:t>Язык программирования Python был создан к 1991 году голландцем Гвидо ван Россумом.</a:t>
            </a:r>
            <a:endParaRPr kumimoji="0" lang="ru-RU" altLang="en-US" sz="2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 panose="02020603050405020304" charset="0"/>
              <a:ea typeface="+mn-ea"/>
              <a:cs typeface="Times New Roman" panose="02020603050405020304" charset="0"/>
              <a:sym typeface="Helvetica Neue"/>
            </a:endParaRPr>
          </a:p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altLang="en-US" sz="2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 panose="02020603050405020304" charset="0"/>
              <a:ea typeface="+mn-ea"/>
              <a:cs typeface="Times New Roman" panose="02020603050405020304" charset="0"/>
              <a:sym typeface="Helvetica Neue"/>
            </a:endParaRPr>
          </a:p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ru-RU" altLang="en-US" sz="2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charset="0"/>
                <a:ea typeface="+mn-ea"/>
                <a:cs typeface="Times New Roman" panose="02020603050405020304" charset="0"/>
                <a:sym typeface="Helvetica Neue"/>
              </a:rPr>
              <a:t>Свое имя – Пайтон (или Питон) – получил от названия телесериала, а не пресмыкающегося.</a:t>
            </a:r>
            <a:endParaRPr kumimoji="0" lang="ru-RU" altLang="en-US" sz="2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 panose="02020603050405020304" charset="0"/>
              <a:ea typeface="+mn-ea"/>
              <a:cs typeface="Times New Roman" panose="02020603050405020304" charset="0"/>
              <a:sym typeface="Helvetica Neue"/>
            </a:endParaRPr>
          </a:p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altLang="en-US" sz="2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 panose="02020603050405020304" charset="0"/>
              <a:ea typeface="+mn-ea"/>
              <a:cs typeface="Times New Roman" panose="02020603050405020304" charset="0"/>
              <a:sym typeface="Helvetica Neue"/>
            </a:endParaRPr>
          </a:p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ru-RU" altLang="en-US" sz="2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charset="0"/>
                <a:ea typeface="+mn-ea"/>
                <a:cs typeface="Times New Roman" panose="02020603050405020304" charset="0"/>
                <a:sym typeface="Helvetica Neue"/>
              </a:rPr>
              <a:t>Python активно развивается в настоящее время. Часто выходят новые версии. Существуют две поддерживаемые ветки: Python 2.x и Python 3.x. Здесь английской буквой "x" обозначается конкретный релиз. Между вторым и третьим Питоном есть небольшая разница. В данном курсе за основу берется Python 3.x.</a:t>
            </a:r>
            <a:endParaRPr kumimoji="0" lang="ru-RU" altLang="en-US" sz="2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 panose="02020603050405020304" charset="0"/>
              <a:ea typeface="+mn-ea"/>
              <a:cs typeface="Times New Roman" panose="02020603050405020304" charset="0"/>
              <a:sym typeface="Helvetica Neue"/>
            </a:endParaRPr>
          </a:p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altLang="en-US" sz="2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 panose="02020603050405020304" charset="0"/>
              <a:ea typeface="+mn-ea"/>
              <a:cs typeface="Times New Roman" panose="02020603050405020304" charset="0"/>
              <a:sym typeface="Helvetica Neue"/>
            </a:endParaRPr>
          </a:p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ru-RU" altLang="en-US" sz="2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charset="0"/>
                <a:ea typeface="+mn-ea"/>
                <a:cs typeface="Times New Roman" panose="02020603050405020304" charset="0"/>
                <a:sym typeface="Helvetica Neue"/>
              </a:rPr>
              <a:t>Официальный сайт поддержки языка – https://www.python.org.</a:t>
            </a:r>
            <a:endParaRPr kumimoji="0" lang="ru-RU" altLang="en-US" sz="2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 panose="02020603050405020304" charset="0"/>
              <a:ea typeface="+mn-ea"/>
              <a:cs typeface="Times New Roman" panose="02020603050405020304" charset="0"/>
              <a:sym typeface="Helvetica Neue"/>
            </a:endParaRP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Рисунок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033530" y="199616"/>
            <a:ext cx="1959864" cy="603058"/>
          </a:xfrm>
          <a:prstGeom prst="rect">
            <a:avLst/>
          </a:prstGeom>
        </p:spPr>
      </p:pic>
      <p:sp>
        <p:nvSpPr>
          <p:cNvPr id="2" name="Текстовое поле 1"/>
          <p:cNvSpPr txBox="1"/>
          <p:nvPr/>
        </p:nvSpPr>
        <p:spPr>
          <a:xfrm>
            <a:off x="1536065" y="91440"/>
            <a:ext cx="9119870" cy="8191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3" tIns="71433" rIns="71433" bIns="71433" numCol="1" spcCol="38100" rtlCol="0" anchor="t" forceAA="0">
            <a:spAutoFit/>
          </a:bodyPr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ru-RU" altLang="en-US" sz="4400" b="1" u="none" strike="noStrike" cap="none" spc="0" normalizeH="0" baseline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FillTx/>
                <a:latin typeface="Times New Roman" panose="02020603050405020304" charset="0"/>
                <a:ea typeface="+mn-ea"/>
                <a:cs typeface="Times New Roman" panose="02020603050405020304" charset="0"/>
                <a:sym typeface="Helvetica Neue"/>
              </a:rPr>
              <a:t> Операции сравнения:</a:t>
            </a:r>
            <a:endParaRPr kumimoji="0" lang="en-US" altLang="ru-RU" sz="4400" b="1" u="none" strike="noStrike" cap="none" spc="0" normalizeH="0" baseline="0">
              <a:ln>
                <a:noFill/>
              </a:ln>
              <a:solidFill>
                <a:schemeClr val="tx2">
                  <a:lumMod val="50000"/>
                </a:schemeClr>
              </a:solidFill>
              <a:effectLst/>
              <a:uFillTx/>
              <a:latin typeface="Times New Roman" panose="02020603050405020304" charset="0"/>
              <a:ea typeface="+mn-ea"/>
              <a:cs typeface="Times New Roman" panose="02020603050405020304" charset="0"/>
              <a:sym typeface="Helvetica Neue"/>
            </a:endParaRPr>
          </a:p>
        </p:txBody>
      </p:sp>
      <p:sp>
        <p:nvSpPr>
          <p:cNvPr id="4" name="Текстовое поле 3"/>
          <p:cNvSpPr txBox="1"/>
          <p:nvPr/>
        </p:nvSpPr>
        <p:spPr>
          <a:xfrm>
            <a:off x="2911475" y="910590"/>
            <a:ext cx="7575550" cy="30968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3" tIns="71433" rIns="71433" bIns="71433" numCol="1" spcCol="38100" rtlCol="0" anchor="t" forceAA="0">
            <a:spAutoFit/>
          </a:bodyPr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ru-RU" altLang="en-US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charset="0"/>
                <a:ea typeface="+mn-ea"/>
                <a:cs typeface="Times New Roman" panose="02020603050405020304" charset="0"/>
                <a:sym typeface="Helvetica Neue"/>
              </a:rPr>
              <a:t>== (равенство)</a:t>
            </a:r>
            <a:endParaRPr kumimoji="0" lang="ru-RU" altLang="en-US" sz="3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 panose="02020603050405020304" charset="0"/>
              <a:ea typeface="+mn-ea"/>
              <a:cs typeface="Times New Roman" panose="02020603050405020304" charset="0"/>
              <a:sym typeface="Helvetica Neue"/>
            </a:endParaRPr>
          </a:p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ru-RU" altLang="en-US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charset="0"/>
                <a:ea typeface="+mn-ea"/>
                <a:cs typeface="Times New Roman" panose="02020603050405020304" charset="0"/>
                <a:sym typeface="Helvetica Neue"/>
              </a:rPr>
              <a:t>!=  (неравенство) </a:t>
            </a:r>
            <a:endParaRPr kumimoji="0" lang="ru-RU" altLang="en-US" sz="3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 panose="02020603050405020304" charset="0"/>
              <a:ea typeface="+mn-ea"/>
              <a:cs typeface="Times New Roman" panose="02020603050405020304" charset="0"/>
              <a:sym typeface="Helvetica Neue"/>
            </a:endParaRPr>
          </a:p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ru-RU" altLang="en-US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charset="0"/>
                <a:ea typeface="+mn-ea"/>
                <a:cs typeface="Times New Roman" panose="02020603050405020304" charset="0"/>
                <a:sym typeface="Helvetica Neue"/>
              </a:rPr>
              <a:t>&gt;  (больше) </a:t>
            </a:r>
            <a:endParaRPr kumimoji="0" lang="ru-RU" altLang="en-US" sz="3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 panose="02020603050405020304" charset="0"/>
              <a:ea typeface="+mn-ea"/>
              <a:cs typeface="Times New Roman" panose="02020603050405020304" charset="0"/>
              <a:sym typeface="Helvetica Neue"/>
            </a:endParaRPr>
          </a:p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ru-RU" altLang="en-US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charset="0"/>
                <a:ea typeface="+mn-ea"/>
                <a:cs typeface="Times New Roman" panose="02020603050405020304" charset="0"/>
                <a:sym typeface="Helvetica Neue"/>
              </a:rPr>
              <a:t>&lt;  (меньше) </a:t>
            </a:r>
            <a:endParaRPr kumimoji="0" lang="ru-RU" altLang="en-US" sz="3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 panose="02020603050405020304" charset="0"/>
              <a:ea typeface="+mn-ea"/>
              <a:cs typeface="Times New Roman" panose="02020603050405020304" charset="0"/>
              <a:sym typeface="Helvetica Neue"/>
            </a:endParaRPr>
          </a:p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ru-RU" altLang="en-US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charset="0"/>
                <a:ea typeface="+mn-ea"/>
                <a:cs typeface="Times New Roman" panose="02020603050405020304" charset="0"/>
                <a:sym typeface="Helvetica Neue"/>
              </a:rPr>
              <a:t>&gt;=  (больше или равно) </a:t>
            </a:r>
            <a:endParaRPr kumimoji="0" lang="ru-RU" altLang="en-US" sz="3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 panose="02020603050405020304" charset="0"/>
              <a:ea typeface="+mn-ea"/>
              <a:cs typeface="Times New Roman" panose="02020603050405020304" charset="0"/>
              <a:sym typeface="Helvetica Neue"/>
            </a:endParaRPr>
          </a:p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ru-RU" altLang="en-US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charset="0"/>
                <a:ea typeface="+mn-ea"/>
                <a:cs typeface="Times New Roman" panose="02020603050405020304" charset="0"/>
                <a:sym typeface="Helvetica Neue"/>
              </a:rPr>
              <a:t>&lt;=  (меньше или равно) </a:t>
            </a:r>
            <a:endParaRPr kumimoji="0" lang="ru-RU" altLang="en-US" sz="3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 panose="02020603050405020304" charset="0"/>
              <a:ea typeface="+mn-ea"/>
              <a:cs typeface="Times New Roman" panose="02020603050405020304" charset="0"/>
              <a:sym typeface="Helvetica Neue"/>
            </a:endParaRPr>
          </a:p>
        </p:txBody>
      </p:sp>
      <p:sp>
        <p:nvSpPr>
          <p:cNvPr id="6" name="Текстовое поле 5"/>
          <p:cNvSpPr txBox="1"/>
          <p:nvPr/>
        </p:nvSpPr>
        <p:spPr>
          <a:xfrm>
            <a:off x="1536065" y="4272915"/>
            <a:ext cx="9846945" cy="21120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3" tIns="71433" rIns="71433" bIns="71433" numCol="1" spcCol="38100" rtlCol="0" anchor="t" forceAA="0">
            <a:spAutoFit/>
          </a:bodyPr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ru-RU" altLang="en-US" b="0" i="1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charset="0"/>
                <a:ea typeface="+mn-ea"/>
                <a:cs typeface="Times New Roman" panose="02020603050405020304" charset="0"/>
                <a:sym typeface="Helvetica Neue"/>
              </a:rPr>
              <a:t>Обратите внимание, что для сравнения используется не знак равенства =, а два знака равенства, так как в C- подобных языках один знак равенства используется для операции присваивания.</a:t>
            </a:r>
            <a:endParaRPr kumimoji="0" lang="ru-RU" altLang="en-US" b="0" i="1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 panose="02020603050405020304" charset="0"/>
              <a:ea typeface="+mn-ea"/>
              <a:cs typeface="Times New Roman" panose="02020603050405020304" charset="0"/>
              <a:sym typeface="Helvetica Neue"/>
            </a:endParaRPr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Рисунок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033530" y="199616"/>
            <a:ext cx="1959864" cy="603058"/>
          </a:xfrm>
          <a:prstGeom prst="rect">
            <a:avLst/>
          </a:prstGeom>
        </p:spPr>
      </p:pic>
      <p:sp>
        <p:nvSpPr>
          <p:cNvPr id="2" name="Текстовое поле 1"/>
          <p:cNvSpPr txBox="1"/>
          <p:nvPr/>
        </p:nvSpPr>
        <p:spPr>
          <a:xfrm>
            <a:off x="1536065" y="91440"/>
            <a:ext cx="9119870" cy="8191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3" tIns="71433" rIns="71433" bIns="71433" numCol="1" spcCol="38100" rtlCol="0" anchor="t" forceAA="0">
            <a:spAutoFit/>
          </a:bodyPr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ru-RU" altLang="en-US" sz="4400" b="1" u="none" strike="noStrike" cap="none" spc="0" normalizeH="0" baseline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FillTx/>
                <a:latin typeface="Times New Roman" panose="02020603050405020304" charset="0"/>
                <a:ea typeface="+mn-ea"/>
                <a:cs typeface="Times New Roman" panose="02020603050405020304" charset="0"/>
                <a:sym typeface="Helvetica Neue"/>
              </a:rPr>
              <a:t> Операции присваивания:</a:t>
            </a:r>
            <a:endParaRPr kumimoji="0" lang="en-US" altLang="ru-RU" sz="4400" b="1" u="none" strike="noStrike" cap="none" spc="0" normalizeH="0" baseline="0">
              <a:ln>
                <a:noFill/>
              </a:ln>
              <a:solidFill>
                <a:schemeClr val="tx2">
                  <a:lumMod val="50000"/>
                </a:schemeClr>
              </a:solidFill>
              <a:effectLst/>
              <a:uFillTx/>
              <a:latin typeface="Times New Roman" panose="02020603050405020304" charset="0"/>
              <a:ea typeface="+mn-ea"/>
              <a:cs typeface="Times New Roman" panose="02020603050405020304" charset="0"/>
              <a:sym typeface="Helvetica Neue"/>
            </a:endParaRPr>
          </a:p>
        </p:txBody>
      </p:sp>
      <p:sp>
        <p:nvSpPr>
          <p:cNvPr id="3" name="Текстовое поле 2"/>
          <p:cNvSpPr txBox="1"/>
          <p:nvPr/>
        </p:nvSpPr>
        <p:spPr>
          <a:xfrm>
            <a:off x="775970" y="910590"/>
            <a:ext cx="10850880" cy="14344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3" tIns="71433" rIns="71433" bIns="71433" numCol="1" spcCol="38100" rtlCol="0" anchor="t" forceAA="0">
            <a:spAutoFit/>
          </a:bodyPr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ru-RU" altLang="en-US" sz="2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charset="0"/>
                <a:ea typeface="+mn-ea"/>
                <a:cs typeface="Times New Roman" panose="02020603050405020304" charset="0"/>
                <a:sym typeface="Helvetica Neue"/>
              </a:rPr>
              <a:t>В Python существует </a:t>
            </a:r>
            <a:r>
              <a:rPr kumimoji="0" lang="ru-RU" altLang="en-US" sz="28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charset="0"/>
                <a:ea typeface="+mn-ea"/>
                <a:cs typeface="Times New Roman" panose="02020603050405020304" charset="0"/>
                <a:sym typeface="Helvetica Neue"/>
              </a:rPr>
              <a:t>операция присваивания нового значения переменной =,</a:t>
            </a:r>
            <a:r>
              <a:rPr kumimoji="0" lang="ru-RU" altLang="en-US" sz="2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charset="0"/>
                <a:ea typeface="+mn-ea"/>
                <a:cs typeface="Times New Roman" panose="02020603050405020304" charset="0"/>
                <a:sym typeface="Helvetica Neue"/>
              </a:rPr>
              <a:t> которая присваивает переменной в левой части значения выражения из правой части:</a:t>
            </a:r>
            <a:endParaRPr kumimoji="0" lang="ru-RU" altLang="en-US" sz="2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 panose="02020603050405020304" charset="0"/>
              <a:ea typeface="+mn-ea"/>
              <a:cs typeface="Times New Roman" panose="02020603050405020304" charset="0"/>
              <a:sym typeface="Helvetica Neue"/>
            </a:endParaRPr>
          </a:p>
        </p:txBody>
      </p:sp>
      <p:sp>
        <p:nvSpPr>
          <p:cNvPr id="5" name="Текстовое поле 4"/>
          <p:cNvSpPr txBox="1"/>
          <p:nvPr/>
        </p:nvSpPr>
        <p:spPr>
          <a:xfrm>
            <a:off x="775970" y="2529840"/>
            <a:ext cx="10883900" cy="35890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3" tIns="71433" rIns="71433" bIns="71433" numCol="1" spcCol="38100" rtlCol="0" anchor="t" forceAA="0">
            <a:spAutoFit/>
          </a:bodyPr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ru-RU" altLang="en-US" sz="2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charset="0"/>
                <a:ea typeface="+mn-ea"/>
                <a:cs typeface="Times New Roman" panose="02020603050405020304" charset="0"/>
                <a:sym typeface="Helvetica Neue"/>
              </a:rPr>
              <a:t>Также в Python есть сокращённые операции присваивания</a:t>
            </a:r>
            <a:endParaRPr kumimoji="0" lang="ru-RU" altLang="en-US" sz="2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 panose="02020603050405020304" charset="0"/>
              <a:ea typeface="+mn-ea"/>
              <a:cs typeface="Times New Roman" panose="02020603050405020304" charset="0"/>
              <a:sym typeface="Helvetica Neue"/>
            </a:endParaRPr>
          </a:p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ru-RU" altLang="en-US" sz="28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charset="0"/>
                <a:ea typeface="+mn-ea"/>
                <a:cs typeface="Times New Roman" panose="02020603050405020304" charset="0"/>
                <a:sym typeface="Helvetica Neue"/>
              </a:rPr>
              <a:t>+=</a:t>
            </a:r>
            <a:r>
              <a:rPr kumimoji="0" lang="ru-RU" altLang="en-US" sz="2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charset="0"/>
                <a:ea typeface="+mn-ea"/>
                <a:cs typeface="Times New Roman" panose="02020603050405020304" charset="0"/>
                <a:sym typeface="Helvetica Neue"/>
              </a:rPr>
              <a:t>. Пример: x += y.</a:t>
            </a:r>
            <a:r>
              <a:rPr kumimoji="0" lang="ru-RU" altLang="en-US" sz="2800" b="0" i="1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charset="0"/>
                <a:ea typeface="+mn-ea"/>
                <a:cs typeface="Times New Roman" panose="02020603050405020304" charset="0"/>
                <a:sym typeface="Helvetica Neue"/>
              </a:rPr>
              <a:t> Работает аналогично x = x + y.</a:t>
            </a:r>
            <a:endParaRPr kumimoji="0" lang="ru-RU" altLang="en-US" sz="2800" b="0" i="1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 panose="02020603050405020304" charset="0"/>
              <a:ea typeface="+mn-ea"/>
              <a:cs typeface="Times New Roman" panose="02020603050405020304" charset="0"/>
              <a:sym typeface="Helvetica Neue"/>
            </a:endParaRPr>
          </a:p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ru-RU" altLang="en-US" sz="28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charset="0"/>
                <a:ea typeface="+mn-ea"/>
                <a:cs typeface="Times New Roman" panose="02020603050405020304" charset="0"/>
                <a:sym typeface="Helvetica Neue"/>
              </a:rPr>
              <a:t>-=</a:t>
            </a:r>
            <a:r>
              <a:rPr kumimoji="0" lang="ru-RU" altLang="en-US" sz="2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charset="0"/>
                <a:ea typeface="+mn-ea"/>
                <a:cs typeface="Times New Roman" panose="02020603050405020304" charset="0"/>
                <a:sym typeface="Helvetica Neue"/>
              </a:rPr>
              <a:t>. Пример: x -= y. </a:t>
            </a:r>
            <a:r>
              <a:rPr kumimoji="0" lang="ru-RU" altLang="en-US" sz="2800" b="0" i="1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charset="0"/>
                <a:ea typeface="+mn-ea"/>
                <a:cs typeface="Times New Roman" panose="02020603050405020304" charset="0"/>
                <a:sym typeface="Helvetica Neue"/>
              </a:rPr>
              <a:t>Работает аналогично x = x - y.</a:t>
            </a:r>
            <a:endParaRPr kumimoji="0" lang="ru-RU" altLang="en-US" sz="2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 panose="02020603050405020304" charset="0"/>
              <a:ea typeface="+mn-ea"/>
              <a:cs typeface="Times New Roman" panose="02020603050405020304" charset="0"/>
              <a:sym typeface="Helvetica Neue"/>
            </a:endParaRPr>
          </a:p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ru-RU" altLang="en-US" sz="28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charset="0"/>
                <a:ea typeface="+mn-ea"/>
                <a:cs typeface="Times New Roman" panose="02020603050405020304" charset="0"/>
                <a:sym typeface="Helvetica Neue"/>
              </a:rPr>
              <a:t>*=</a:t>
            </a:r>
            <a:r>
              <a:rPr kumimoji="0" lang="ru-RU" altLang="en-US" sz="2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charset="0"/>
                <a:ea typeface="+mn-ea"/>
                <a:cs typeface="Times New Roman" panose="02020603050405020304" charset="0"/>
                <a:sym typeface="Helvetica Neue"/>
              </a:rPr>
              <a:t>. Пример: x *= y. </a:t>
            </a:r>
            <a:r>
              <a:rPr kumimoji="0" lang="ru-RU" altLang="en-US" sz="2800" b="0" i="1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charset="0"/>
                <a:ea typeface="+mn-ea"/>
                <a:cs typeface="Times New Roman" panose="02020603050405020304" charset="0"/>
                <a:sym typeface="Helvetica Neue"/>
              </a:rPr>
              <a:t>Работает аналогично x = x * y.</a:t>
            </a:r>
            <a:endParaRPr kumimoji="0" lang="ru-RU" altLang="en-US" sz="2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 panose="02020603050405020304" charset="0"/>
              <a:ea typeface="+mn-ea"/>
              <a:cs typeface="Times New Roman" panose="02020603050405020304" charset="0"/>
              <a:sym typeface="Helvetica Neue"/>
            </a:endParaRPr>
          </a:p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ru-RU" altLang="en-US" sz="28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charset="0"/>
                <a:ea typeface="+mn-ea"/>
                <a:cs typeface="Times New Roman" panose="02020603050405020304" charset="0"/>
                <a:sym typeface="Helvetica Neue"/>
              </a:rPr>
              <a:t>/=</a:t>
            </a:r>
            <a:r>
              <a:rPr kumimoji="0" lang="ru-RU" altLang="en-US" sz="2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charset="0"/>
                <a:ea typeface="+mn-ea"/>
                <a:cs typeface="Times New Roman" panose="02020603050405020304" charset="0"/>
                <a:sym typeface="Helvetica Neue"/>
              </a:rPr>
              <a:t>. Пример: x /= y. </a:t>
            </a:r>
            <a:r>
              <a:rPr kumimoji="0" lang="ru-RU" altLang="en-US" sz="2800" b="0" i="1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charset="0"/>
                <a:ea typeface="+mn-ea"/>
                <a:cs typeface="Times New Roman" panose="02020603050405020304" charset="0"/>
                <a:sym typeface="Helvetica Neue"/>
              </a:rPr>
              <a:t>Работает аналогично x = x / y.</a:t>
            </a:r>
            <a:endParaRPr kumimoji="0" lang="ru-RU" altLang="en-US" sz="2800" b="0" i="1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 panose="02020603050405020304" charset="0"/>
              <a:ea typeface="+mn-ea"/>
              <a:cs typeface="Times New Roman" panose="02020603050405020304" charset="0"/>
              <a:sym typeface="Helvetica Neue"/>
            </a:endParaRPr>
          </a:p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ru-RU" altLang="en-US" sz="28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charset="0"/>
                <a:ea typeface="+mn-ea"/>
                <a:cs typeface="Times New Roman" panose="02020603050405020304" charset="0"/>
                <a:sym typeface="Helvetica Neue"/>
              </a:rPr>
              <a:t>%=</a:t>
            </a:r>
            <a:r>
              <a:rPr kumimoji="0" lang="ru-RU" altLang="en-US" sz="2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charset="0"/>
                <a:ea typeface="+mn-ea"/>
                <a:cs typeface="Times New Roman" panose="02020603050405020304" charset="0"/>
                <a:sym typeface="Helvetica Neue"/>
              </a:rPr>
              <a:t>. Пример: x %= y.</a:t>
            </a:r>
            <a:r>
              <a:rPr kumimoji="0" lang="ru-RU" altLang="en-US" sz="2800" b="0" i="1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charset="0"/>
                <a:ea typeface="+mn-ea"/>
                <a:cs typeface="Times New Roman" panose="02020603050405020304" charset="0"/>
                <a:sym typeface="Helvetica Neue"/>
              </a:rPr>
              <a:t> Работает аналогично x = x % y.</a:t>
            </a:r>
            <a:endParaRPr kumimoji="0" lang="ru-RU" altLang="en-US" sz="2800" b="0" i="1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 panose="02020603050405020304" charset="0"/>
              <a:ea typeface="+mn-ea"/>
              <a:cs typeface="Times New Roman" panose="02020603050405020304" charset="0"/>
              <a:sym typeface="Helvetica Neue"/>
            </a:endParaRPr>
          </a:p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ru-RU" altLang="en-US" sz="28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charset="0"/>
                <a:ea typeface="+mn-ea"/>
                <a:cs typeface="Times New Roman" panose="02020603050405020304" charset="0"/>
                <a:sym typeface="Helvetica Neue"/>
              </a:rPr>
              <a:t>**=</a:t>
            </a:r>
            <a:r>
              <a:rPr kumimoji="0" lang="ru-RU" altLang="en-US" sz="2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charset="0"/>
                <a:ea typeface="+mn-ea"/>
                <a:cs typeface="Times New Roman" panose="02020603050405020304" charset="0"/>
                <a:sym typeface="Helvetica Neue"/>
              </a:rPr>
              <a:t>. Пример: x **= y. </a:t>
            </a:r>
            <a:r>
              <a:rPr kumimoji="0" lang="ru-RU" altLang="en-US" sz="2800" b="0" i="1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charset="0"/>
                <a:ea typeface="+mn-ea"/>
                <a:cs typeface="Times New Roman" panose="02020603050405020304" charset="0"/>
                <a:sym typeface="Helvetica Neue"/>
              </a:rPr>
              <a:t>Работает аналогично x = x ** y.</a:t>
            </a:r>
            <a:endParaRPr kumimoji="0" lang="ru-RU" altLang="en-US" sz="2800" b="0" i="1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 panose="02020603050405020304" charset="0"/>
              <a:ea typeface="+mn-ea"/>
              <a:cs typeface="Times New Roman" panose="02020603050405020304" charset="0"/>
              <a:sym typeface="Helvetica Neue"/>
            </a:endParaRPr>
          </a:p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ru-RU" altLang="en-US" sz="28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charset="0"/>
                <a:ea typeface="+mn-ea"/>
                <a:cs typeface="Times New Roman" panose="02020603050405020304" charset="0"/>
                <a:sym typeface="Helvetica Neue"/>
              </a:rPr>
              <a:t>//=</a:t>
            </a:r>
            <a:r>
              <a:rPr kumimoji="0" lang="ru-RU" altLang="en-US" sz="2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charset="0"/>
                <a:ea typeface="+mn-ea"/>
                <a:cs typeface="Times New Roman" panose="02020603050405020304" charset="0"/>
                <a:sym typeface="Helvetica Neue"/>
              </a:rPr>
              <a:t>. Пример: x //= y. </a:t>
            </a:r>
            <a:r>
              <a:rPr kumimoji="0" lang="ru-RU" altLang="en-US" sz="2800" b="0" i="1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charset="0"/>
                <a:ea typeface="+mn-ea"/>
                <a:cs typeface="Times New Roman" panose="02020603050405020304" charset="0"/>
                <a:sym typeface="Helvetica Neue"/>
              </a:rPr>
              <a:t>Работает аналогично x = x // y.</a:t>
            </a:r>
            <a:endParaRPr kumimoji="0" lang="ru-RU" altLang="en-US" sz="2800" b="0" i="1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 panose="02020603050405020304" charset="0"/>
              <a:ea typeface="+mn-ea"/>
              <a:cs typeface="Times New Roman" panose="02020603050405020304" charset="0"/>
              <a:sym typeface="Helvetica Neue"/>
            </a:endParaRPr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Рисунок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033530" y="199616"/>
            <a:ext cx="1959864" cy="603058"/>
          </a:xfrm>
          <a:prstGeom prst="rect">
            <a:avLst/>
          </a:prstGeom>
        </p:spPr>
      </p:pic>
      <p:sp>
        <p:nvSpPr>
          <p:cNvPr id="2" name="Текстовое поле 1"/>
          <p:cNvSpPr txBox="1"/>
          <p:nvPr/>
        </p:nvSpPr>
        <p:spPr>
          <a:xfrm>
            <a:off x="1536065" y="91440"/>
            <a:ext cx="9119870" cy="8191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3" tIns="71433" rIns="71433" bIns="71433" numCol="1" spcCol="38100" rtlCol="0" anchor="t" forceAA="0">
            <a:spAutoFit/>
          </a:bodyPr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ru-RU" altLang="en-US" sz="4400" b="1" u="none" strike="noStrike" cap="none" spc="0" normalizeH="0" baseline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FillTx/>
                <a:latin typeface="Times New Roman" panose="02020603050405020304" charset="0"/>
                <a:ea typeface="+mn-ea"/>
                <a:cs typeface="Times New Roman" panose="02020603050405020304" charset="0"/>
                <a:sym typeface="Helvetica Neue"/>
              </a:rPr>
              <a:t>  Битовые операции:</a:t>
            </a:r>
            <a:endParaRPr kumimoji="0" lang="en-US" altLang="ru-RU" sz="4400" b="1" u="none" strike="noStrike" cap="none" spc="0" normalizeH="0" baseline="0">
              <a:ln>
                <a:noFill/>
              </a:ln>
              <a:solidFill>
                <a:schemeClr val="tx2">
                  <a:lumMod val="50000"/>
                </a:schemeClr>
              </a:solidFill>
              <a:effectLst/>
              <a:uFillTx/>
              <a:latin typeface="Times New Roman" panose="02020603050405020304" charset="0"/>
              <a:ea typeface="+mn-ea"/>
              <a:cs typeface="Times New Roman" panose="02020603050405020304" charset="0"/>
              <a:sym typeface="Helvetica Neue"/>
            </a:endParaRPr>
          </a:p>
        </p:txBody>
      </p:sp>
      <p:sp>
        <p:nvSpPr>
          <p:cNvPr id="4" name="Текстовое поле 3"/>
          <p:cNvSpPr txBox="1"/>
          <p:nvPr/>
        </p:nvSpPr>
        <p:spPr>
          <a:xfrm>
            <a:off x="910590" y="1633220"/>
            <a:ext cx="10370820" cy="30968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3" tIns="71433" rIns="71433" bIns="71433" numCol="1" spcCol="38100" rtlCol="0" anchor="t" forceAA="0">
            <a:spAutoFit/>
          </a:bodyPr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ru-RU" altLang="en-US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charset="0"/>
                <a:ea typeface="+mn-ea"/>
                <a:cs typeface="Times New Roman" panose="02020603050405020304" charset="0"/>
                <a:sym typeface="Helvetica Neue"/>
              </a:rPr>
              <a:t> &amp;  (битовое И) </a:t>
            </a:r>
            <a:endParaRPr kumimoji="0" lang="ru-RU" altLang="en-US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 panose="02020603050405020304" charset="0"/>
              <a:ea typeface="+mn-ea"/>
              <a:cs typeface="Times New Roman" panose="02020603050405020304" charset="0"/>
              <a:sym typeface="Helvetica Neue"/>
            </a:endParaRPr>
          </a:p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ru-RU" altLang="en-US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charset="0"/>
                <a:ea typeface="+mn-ea"/>
                <a:cs typeface="Times New Roman" panose="02020603050405020304" charset="0"/>
                <a:sym typeface="Helvetica Neue"/>
              </a:rPr>
              <a:t>|  (битовое ИЛИ),</a:t>
            </a:r>
            <a:endParaRPr kumimoji="0" lang="ru-RU" altLang="en-US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 panose="02020603050405020304" charset="0"/>
              <a:ea typeface="+mn-ea"/>
              <a:cs typeface="Times New Roman" panose="02020603050405020304" charset="0"/>
              <a:sym typeface="Helvetica Neue"/>
            </a:endParaRPr>
          </a:p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ru-RU" altLang="en-US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charset="0"/>
                <a:ea typeface="+mn-ea"/>
                <a:cs typeface="Times New Roman" panose="02020603050405020304" charset="0"/>
                <a:sym typeface="Helvetica Neue"/>
              </a:rPr>
              <a:t>^  (битовое ИСКЛЮЧАЮЩЕЕ ИЛИ)</a:t>
            </a:r>
            <a:endParaRPr kumimoji="0" lang="ru-RU" altLang="en-US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 panose="02020603050405020304" charset="0"/>
              <a:ea typeface="+mn-ea"/>
              <a:cs typeface="Times New Roman" panose="02020603050405020304" charset="0"/>
              <a:sym typeface="Helvetica Neue"/>
            </a:endParaRPr>
          </a:p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ru-RU" altLang="en-US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charset="0"/>
                <a:ea typeface="+mn-ea"/>
                <a:cs typeface="Times New Roman" panose="02020603050405020304" charset="0"/>
                <a:sym typeface="Helvetica Neue"/>
              </a:rPr>
              <a:t>~  (унарный префиксный операнд) </a:t>
            </a:r>
            <a:endParaRPr kumimoji="0" lang="ru-RU" altLang="en-US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 panose="02020603050405020304" charset="0"/>
              <a:ea typeface="+mn-ea"/>
              <a:cs typeface="Times New Roman" panose="02020603050405020304" charset="0"/>
              <a:sym typeface="Helvetica Neue"/>
            </a:endParaRPr>
          </a:p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ru-RU" altLang="en-US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charset="0"/>
                <a:ea typeface="+mn-ea"/>
                <a:cs typeface="Times New Roman" panose="02020603050405020304" charset="0"/>
                <a:sym typeface="Helvetica Neue"/>
              </a:rPr>
              <a:t>&lt;&lt;  (битовый сдвиг влево) </a:t>
            </a:r>
            <a:endParaRPr kumimoji="0" lang="ru-RU" altLang="en-US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 panose="02020603050405020304" charset="0"/>
              <a:ea typeface="+mn-ea"/>
              <a:cs typeface="Times New Roman" panose="02020603050405020304" charset="0"/>
              <a:sym typeface="Helvetica Neue"/>
            </a:endParaRPr>
          </a:p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ru-RU" altLang="en-US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charset="0"/>
                <a:ea typeface="+mn-ea"/>
                <a:cs typeface="Times New Roman" panose="02020603050405020304" charset="0"/>
                <a:sym typeface="Helvetica Neue"/>
              </a:rPr>
              <a:t>&gt;&gt;  (битовый сдвиг вправо)</a:t>
            </a:r>
            <a:endParaRPr kumimoji="0" lang="ru-RU" altLang="en-US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 panose="02020603050405020304" charset="0"/>
              <a:ea typeface="+mn-ea"/>
              <a:cs typeface="Times New Roman" panose="02020603050405020304" charset="0"/>
              <a:sym typeface="Helvetica Neue"/>
            </a:endParaRPr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Рисунок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033530" y="199616"/>
            <a:ext cx="1959864" cy="603058"/>
          </a:xfrm>
          <a:prstGeom prst="rect">
            <a:avLst/>
          </a:prstGeom>
        </p:spPr>
      </p:pic>
      <p:sp>
        <p:nvSpPr>
          <p:cNvPr id="2" name="Текстовое поле 1"/>
          <p:cNvSpPr txBox="1"/>
          <p:nvPr/>
        </p:nvSpPr>
        <p:spPr>
          <a:xfrm>
            <a:off x="1536065" y="91440"/>
            <a:ext cx="9119870" cy="8191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3" tIns="71433" rIns="71433" bIns="71433" numCol="1" spcCol="38100" rtlCol="0" anchor="t" forceAA="0">
            <a:spAutoFit/>
          </a:bodyPr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ru-RU" altLang="en-US" sz="4400" b="1" u="none" strike="noStrike" cap="none" spc="0" normalizeH="0" baseline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FillTx/>
                <a:latin typeface="Times New Roman" panose="02020603050405020304" charset="0"/>
                <a:ea typeface="+mn-ea"/>
                <a:cs typeface="Times New Roman" panose="02020603050405020304" charset="0"/>
                <a:sym typeface="Helvetica Neue"/>
              </a:rPr>
              <a:t>   Логические операции</a:t>
            </a:r>
            <a:endParaRPr kumimoji="0" lang="en-US" altLang="ru-RU" sz="4400" b="1" u="none" strike="noStrike" cap="none" spc="0" normalizeH="0" baseline="0">
              <a:ln>
                <a:noFill/>
              </a:ln>
              <a:solidFill>
                <a:schemeClr val="tx2">
                  <a:lumMod val="50000"/>
                </a:schemeClr>
              </a:solidFill>
              <a:effectLst/>
              <a:uFillTx/>
              <a:latin typeface="Times New Roman" panose="02020603050405020304" charset="0"/>
              <a:ea typeface="+mn-ea"/>
              <a:cs typeface="Times New Roman" panose="02020603050405020304" charset="0"/>
              <a:sym typeface="Helvetica Neue"/>
            </a:endParaRPr>
          </a:p>
        </p:txBody>
      </p:sp>
      <p:sp>
        <p:nvSpPr>
          <p:cNvPr id="3" name="Текстовое поле 2"/>
          <p:cNvSpPr txBox="1"/>
          <p:nvPr/>
        </p:nvSpPr>
        <p:spPr>
          <a:xfrm>
            <a:off x="3663950" y="2333625"/>
            <a:ext cx="5163185" cy="16192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3" tIns="71433" rIns="71433" bIns="71433" numCol="1" spcCol="38100" rtlCol="0" anchor="t" forceAA="0">
            <a:spAutoFit/>
          </a:bodyPr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ru-RU" altLang="en-US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charset="0"/>
                <a:ea typeface="+mn-ea"/>
                <a:cs typeface="Times New Roman" panose="02020603050405020304" charset="0"/>
                <a:sym typeface="Helvetica Neue"/>
              </a:rPr>
              <a:t> and  (логическое И), </a:t>
            </a:r>
            <a:endParaRPr kumimoji="0" lang="ru-RU" altLang="en-US" sz="3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 panose="02020603050405020304" charset="0"/>
              <a:ea typeface="+mn-ea"/>
              <a:cs typeface="Times New Roman" panose="02020603050405020304" charset="0"/>
              <a:sym typeface="Helvetica Neue"/>
            </a:endParaRPr>
          </a:p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ru-RU" altLang="en-US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charset="0"/>
                <a:ea typeface="+mn-ea"/>
                <a:cs typeface="Times New Roman" panose="02020603050405020304" charset="0"/>
                <a:sym typeface="Helvetica Neue"/>
              </a:rPr>
              <a:t>or  (логическое ИЛИ), </a:t>
            </a:r>
            <a:endParaRPr kumimoji="0" lang="ru-RU" altLang="en-US" sz="3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 panose="02020603050405020304" charset="0"/>
              <a:ea typeface="+mn-ea"/>
              <a:cs typeface="Times New Roman" panose="02020603050405020304" charset="0"/>
              <a:sym typeface="Helvetica Neue"/>
            </a:endParaRPr>
          </a:p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ru-RU" altLang="en-US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charset="0"/>
                <a:ea typeface="+mn-ea"/>
                <a:cs typeface="Times New Roman" panose="02020603050405020304" charset="0"/>
                <a:sym typeface="Helvetica Neue"/>
              </a:rPr>
              <a:t>not  (логичесткое НЕ)</a:t>
            </a:r>
            <a:endParaRPr kumimoji="0" lang="ru-RU" altLang="en-US" sz="3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 panose="02020603050405020304" charset="0"/>
              <a:ea typeface="+mn-ea"/>
              <a:cs typeface="Times New Roman" panose="02020603050405020304" charset="0"/>
              <a:sym typeface="Helvetica Neue"/>
            </a:endParaRPr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Рисунок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033530" y="199616"/>
            <a:ext cx="1959864" cy="603058"/>
          </a:xfrm>
          <a:prstGeom prst="rect">
            <a:avLst/>
          </a:prstGeom>
        </p:spPr>
      </p:pic>
      <p:sp>
        <p:nvSpPr>
          <p:cNvPr id="2" name="Текстовое поле 1"/>
          <p:cNvSpPr txBox="1"/>
          <p:nvPr/>
        </p:nvSpPr>
        <p:spPr>
          <a:xfrm>
            <a:off x="1536065" y="91440"/>
            <a:ext cx="9119870" cy="8191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3" tIns="71433" rIns="71433" bIns="71433" numCol="1" spcCol="38100" rtlCol="0" anchor="t" forceAA="0">
            <a:spAutoFit/>
          </a:bodyPr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ru-RU" altLang="en-US" sz="4400" b="1" u="none" strike="noStrike" cap="none" spc="0" normalizeH="0" baseline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FillTx/>
                <a:latin typeface="Times New Roman" panose="02020603050405020304" charset="0"/>
                <a:ea typeface="+mn-ea"/>
                <a:cs typeface="Times New Roman" panose="02020603050405020304" charset="0"/>
                <a:sym typeface="Helvetica Neue"/>
              </a:rPr>
              <a:t>   Операции тождественности</a:t>
            </a:r>
            <a:endParaRPr kumimoji="0" lang="ru-RU" altLang="en-US" sz="4400" b="1" u="none" strike="noStrike" cap="none" spc="0" normalizeH="0" baseline="0">
              <a:ln>
                <a:noFill/>
              </a:ln>
              <a:solidFill>
                <a:schemeClr val="tx2">
                  <a:lumMod val="50000"/>
                </a:schemeClr>
              </a:solidFill>
              <a:effectLst/>
              <a:uFillTx/>
              <a:latin typeface="Times New Roman" panose="02020603050405020304" charset="0"/>
              <a:ea typeface="+mn-ea"/>
              <a:cs typeface="Times New Roman" panose="02020603050405020304" charset="0"/>
              <a:sym typeface="Helvetica Neue"/>
            </a:endParaRPr>
          </a:p>
        </p:txBody>
      </p:sp>
      <p:sp>
        <p:nvSpPr>
          <p:cNvPr id="4" name="Текстовое поле 3"/>
          <p:cNvSpPr txBox="1"/>
          <p:nvPr/>
        </p:nvSpPr>
        <p:spPr>
          <a:xfrm>
            <a:off x="1671320" y="2309495"/>
            <a:ext cx="8984615" cy="16192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3" tIns="71433" rIns="71433" bIns="71433" numCol="1" spcCol="38100" rtlCol="0" anchor="t" forceAA="0">
            <a:spAutoFit/>
          </a:bodyPr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ru-RU" altLang="en-US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charset="0"/>
                <a:ea typeface="+mn-ea"/>
                <a:cs typeface="Times New Roman" panose="02020603050405020304" charset="0"/>
                <a:sym typeface="Helvetica Neue"/>
              </a:rPr>
              <a:t>Операция тождественности </a:t>
            </a:r>
            <a:r>
              <a:rPr kumimoji="0" lang="ru-RU" altLang="en-US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charset="0"/>
                <a:ea typeface="+mn-ea"/>
                <a:cs typeface="Times New Roman" panose="02020603050405020304" charset="0"/>
                <a:sym typeface="Helvetica Neue"/>
              </a:rPr>
              <a:t>is </a:t>
            </a:r>
            <a:r>
              <a:rPr kumimoji="0" lang="ru-RU" altLang="en-US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charset="0"/>
                <a:ea typeface="+mn-ea"/>
                <a:cs typeface="Times New Roman" panose="02020603050405020304" charset="0"/>
                <a:sym typeface="Helvetica Neue"/>
              </a:rPr>
              <a:t>возвращает True, если  оба операнда указывает на один и тот же объект. Есть обратная операция is not.</a:t>
            </a:r>
            <a:endParaRPr kumimoji="0" lang="ru-RU" altLang="en-US" sz="3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 panose="02020603050405020304" charset="0"/>
              <a:ea typeface="+mn-ea"/>
              <a:cs typeface="Times New Roman" panose="02020603050405020304" charset="0"/>
              <a:sym typeface="Helvetica Neue"/>
            </a:endParaRPr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Рисунок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033530" y="199616"/>
            <a:ext cx="1959864" cy="603058"/>
          </a:xfrm>
          <a:prstGeom prst="rect">
            <a:avLst/>
          </a:prstGeom>
        </p:spPr>
      </p:pic>
      <p:sp>
        <p:nvSpPr>
          <p:cNvPr id="2" name="Текстовое поле 1"/>
          <p:cNvSpPr txBox="1"/>
          <p:nvPr/>
        </p:nvSpPr>
        <p:spPr>
          <a:xfrm>
            <a:off x="1212215" y="91440"/>
            <a:ext cx="9119870" cy="8191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3" tIns="71433" rIns="71433" bIns="71433" numCol="1" spcCol="38100" rtlCol="0" anchor="t" forceAA="0">
            <a:spAutoFit/>
          </a:bodyPr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ru-RU" altLang="en-US" sz="4400" b="1" u="none" strike="noStrike" cap="none" spc="0" normalizeH="0" baseline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FillTx/>
                <a:latin typeface="Times New Roman" panose="02020603050405020304" charset="0"/>
                <a:ea typeface="+mn-ea"/>
                <a:cs typeface="Times New Roman" panose="02020603050405020304" charset="0"/>
                <a:sym typeface="Helvetica Neue"/>
              </a:rPr>
              <a:t>  Операция проверки членства</a:t>
            </a:r>
            <a:endParaRPr kumimoji="0" lang="ru-RU" altLang="en-US" sz="4400" b="1" u="none" strike="noStrike" cap="none" spc="0" normalizeH="0" baseline="0">
              <a:ln>
                <a:noFill/>
              </a:ln>
              <a:solidFill>
                <a:schemeClr val="tx2">
                  <a:lumMod val="50000"/>
                </a:schemeClr>
              </a:solidFill>
              <a:effectLst/>
              <a:uFillTx/>
              <a:latin typeface="Times New Roman" panose="02020603050405020304" charset="0"/>
              <a:ea typeface="+mn-ea"/>
              <a:cs typeface="Times New Roman" panose="02020603050405020304" charset="0"/>
              <a:sym typeface="Helvetica Neue"/>
            </a:endParaRPr>
          </a:p>
        </p:txBody>
      </p:sp>
      <p:sp>
        <p:nvSpPr>
          <p:cNvPr id="4" name="Текстовое поле 3"/>
          <p:cNvSpPr txBox="1"/>
          <p:nvPr/>
        </p:nvSpPr>
        <p:spPr>
          <a:xfrm>
            <a:off x="1536065" y="2372995"/>
            <a:ext cx="9664065" cy="21120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3" tIns="71433" rIns="71433" bIns="71433" numCol="1" spcCol="38100" rtlCol="0" anchor="t" forceAA="0">
            <a:spAutoFit/>
          </a:bodyPr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ru-RU" altLang="en-US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charset="0"/>
                <a:ea typeface="+mn-ea"/>
                <a:cs typeface="Times New Roman" panose="02020603050405020304" charset="0"/>
                <a:sym typeface="Helvetica Neue"/>
              </a:rPr>
              <a:t>Операция проверки членства</a:t>
            </a:r>
            <a:r>
              <a:rPr kumimoji="0" lang="ru-RU" altLang="en-US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charset="0"/>
                <a:ea typeface="+mn-ea"/>
                <a:cs typeface="Times New Roman" panose="02020603050405020304" charset="0"/>
                <a:sym typeface="Helvetica Neue"/>
              </a:rPr>
              <a:t> in и in not </a:t>
            </a:r>
            <a:r>
              <a:rPr kumimoji="0" lang="ru-RU" altLang="en-US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charset="0"/>
                <a:ea typeface="+mn-ea"/>
                <a:cs typeface="Times New Roman" panose="02020603050405020304" charset="0"/>
                <a:sym typeface="Helvetica Neue"/>
              </a:rPr>
              <a:t>проверяют, является ли ли операнд слева членом последовательности, указанной в правой части операции</a:t>
            </a:r>
            <a:endParaRPr kumimoji="0" lang="ru-RU" altLang="en-US" sz="3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 panose="02020603050405020304" charset="0"/>
              <a:ea typeface="+mn-ea"/>
              <a:cs typeface="Times New Roman" panose="02020603050405020304" charset="0"/>
              <a:sym typeface="Helvetica Neue"/>
            </a:endParaRPr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Рисунок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033530" y="199616"/>
            <a:ext cx="1959864" cy="603058"/>
          </a:xfrm>
          <a:prstGeom prst="rect">
            <a:avLst/>
          </a:prstGeom>
        </p:spPr>
      </p:pic>
      <p:sp>
        <p:nvSpPr>
          <p:cNvPr id="2" name="Текстовое поле 1"/>
          <p:cNvSpPr txBox="1"/>
          <p:nvPr/>
        </p:nvSpPr>
        <p:spPr>
          <a:xfrm>
            <a:off x="1212215" y="91440"/>
            <a:ext cx="9119870" cy="8191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3" tIns="71433" rIns="71433" bIns="71433" numCol="1" spcCol="38100" rtlCol="0" anchor="t" forceAA="0">
            <a:spAutoFit/>
          </a:bodyPr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ru-RU" altLang="en-US" sz="4400" b="1" u="none" strike="noStrike" cap="none" spc="0" normalizeH="0" baseline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FillTx/>
                <a:latin typeface="Times New Roman" panose="02020603050405020304" charset="0"/>
                <a:ea typeface="+mn-ea"/>
                <a:cs typeface="Times New Roman" panose="02020603050405020304" charset="0"/>
                <a:sym typeface="Helvetica Neue"/>
              </a:rPr>
              <a:t>  Приоритет операций</a:t>
            </a:r>
            <a:endParaRPr kumimoji="0" lang="ru-RU" altLang="en-US" sz="4400" b="1" u="none" strike="noStrike" cap="none" spc="0" normalizeH="0" baseline="0">
              <a:ln>
                <a:noFill/>
              </a:ln>
              <a:solidFill>
                <a:schemeClr val="tx2">
                  <a:lumMod val="50000"/>
                </a:schemeClr>
              </a:solidFill>
              <a:effectLst/>
              <a:uFillTx/>
              <a:latin typeface="Times New Roman" panose="02020603050405020304" charset="0"/>
              <a:ea typeface="+mn-ea"/>
              <a:cs typeface="Times New Roman" panose="02020603050405020304" charset="0"/>
              <a:sym typeface="Helvetica Neue"/>
            </a:endParaRPr>
          </a:p>
        </p:txBody>
      </p:sp>
      <p:sp>
        <p:nvSpPr>
          <p:cNvPr id="3" name="Текстовое поле 2"/>
          <p:cNvSpPr txBox="1"/>
          <p:nvPr/>
        </p:nvSpPr>
        <p:spPr>
          <a:xfrm>
            <a:off x="749935" y="910590"/>
            <a:ext cx="10806430" cy="14344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3" tIns="71433" rIns="71433" bIns="71433" numCol="1" spcCol="38100" rtlCol="0" anchor="t" forceAA="0">
            <a:spAutoFit/>
          </a:bodyPr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ru-RU" altLang="en-US" sz="2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charset="0"/>
                <a:ea typeface="+mn-ea"/>
                <a:cs typeface="Times New Roman" panose="02020603050405020304" charset="0"/>
                <a:sym typeface="Helvetica Neue"/>
              </a:rPr>
              <a:t>В Python операции имеют разный приоритет. Вычисление результата выражений осуществляется в соответствии со следующими приоритетами:</a:t>
            </a:r>
            <a:endParaRPr kumimoji="0" lang="ru-RU" altLang="en-US" sz="2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 panose="02020603050405020304" charset="0"/>
              <a:ea typeface="+mn-ea"/>
              <a:cs typeface="Times New Roman" panose="02020603050405020304" charset="0"/>
              <a:sym typeface="Helvetica Neue"/>
            </a:endParaRPr>
          </a:p>
        </p:txBody>
      </p:sp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2"/>
          <a:srcRect l="37994" t="32422" r="30713" b="14714"/>
          <a:stretch>
            <a:fillRect/>
          </a:stretch>
        </p:blipFill>
        <p:spPr>
          <a:xfrm>
            <a:off x="4057015" y="2248535"/>
            <a:ext cx="4852670" cy="460946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Рисунок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033530" y="199616"/>
            <a:ext cx="1959864" cy="603058"/>
          </a:xfrm>
          <a:prstGeom prst="rect">
            <a:avLst/>
          </a:prstGeom>
        </p:spPr>
      </p:pic>
      <p:sp>
        <p:nvSpPr>
          <p:cNvPr id="2" name="Текстовое поле 1"/>
          <p:cNvSpPr txBox="1"/>
          <p:nvPr/>
        </p:nvSpPr>
        <p:spPr>
          <a:xfrm>
            <a:off x="1283970" y="-16510"/>
            <a:ext cx="9119870" cy="8191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3" tIns="71433" rIns="71433" bIns="71433" numCol="1" spcCol="38100" rtlCol="0" anchor="t" forceAA="0">
            <a:spAutoFit/>
          </a:bodyPr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ru-RU" altLang="en-US" sz="4400" b="1" u="none" strike="noStrike" cap="none" spc="0" normalizeH="0" baseline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FillTx/>
                <a:latin typeface="Times New Roman" panose="02020603050405020304" charset="0"/>
                <a:ea typeface="+mn-ea"/>
                <a:cs typeface="Times New Roman" panose="02020603050405020304" charset="0"/>
                <a:sym typeface="Helvetica Neue"/>
              </a:rPr>
              <a:t> Типы данных в Python:</a:t>
            </a:r>
            <a:endParaRPr kumimoji="0" lang="en-US" altLang="ru-RU" sz="4400" b="1" u="none" strike="noStrike" cap="none" spc="0" normalizeH="0" baseline="0">
              <a:ln>
                <a:noFill/>
              </a:ln>
              <a:solidFill>
                <a:schemeClr val="tx2">
                  <a:lumMod val="50000"/>
                </a:schemeClr>
              </a:solidFill>
              <a:effectLst/>
              <a:uFillTx/>
              <a:latin typeface="Times New Roman" panose="02020603050405020304" charset="0"/>
              <a:ea typeface="+mn-ea"/>
              <a:cs typeface="Times New Roman" panose="02020603050405020304" charset="0"/>
              <a:sym typeface="Helvetica Neue"/>
            </a:endParaRPr>
          </a:p>
        </p:txBody>
      </p:sp>
      <p:sp>
        <p:nvSpPr>
          <p:cNvPr id="4" name="Текстовое поле 3"/>
          <p:cNvSpPr txBox="1"/>
          <p:nvPr/>
        </p:nvSpPr>
        <p:spPr>
          <a:xfrm>
            <a:off x="1283970" y="1142365"/>
            <a:ext cx="10347960" cy="45739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3" tIns="71433" rIns="71433" bIns="71433" numCol="1" spcCol="38100" rtlCol="0" anchor="t" forceAA="0">
            <a:spAutoFit/>
          </a:bodyPr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ru-RU" altLang="en-US" sz="3200" b="0" i="1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charset="0"/>
                <a:ea typeface="+mn-ea"/>
                <a:cs typeface="Times New Roman" panose="02020603050405020304" charset="0"/>
                <a:sym typeface="Helvetica Neue"/>
              </a:rPr>
              <a:t>В Python есть несколько стандартных типов данных:</a:t>
            </a:r>
            <a:endParaRPr kumimoji="0" lang="ru-RU" altLang="en-US" sz="3200" b="0" i="1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 panose="02020603050405020304" charset="0"/>
              <a:ea typeface="+mn-ea"/>
              <a:cs typeface="Times New Roman" panose="02020603050405020304" charset="0"/>
              <a:sym typeface="Helvetica Neue"/>
            </a:endParaRPr>
          </a:p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altLang="en-US" sz="3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 panose="02020603050405020304" charset="0"/>
              <a:ea typeface="+mn-ea"/>
              <a:cs typeface="Times New Roman" panose="02020603050405020304" charset="0"/>
              <a:sym typeface="Helvetica Neue"/>
            </a:endParaRPr>
          </a:p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ru-RU" altLang="en-US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charset="0"/>
                <a:ea typeface="+mn-ea"/>
                <a:cs typeface="Times New Roman" panose="02020603050405020304" charset="0"/>
                <a:sym typeface="Helvetica Neue"/>
              </a:rPr>
              <a:t>Numbers (числа)</a:t>
            </a:r>
            <a:endParaRPr kumimoji="0" lang="ru-RU" altLang="en-US" sz="3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 panose="02020603050405020304" charset="0"/>
              <a:ea typeface="+mn-ea"/>
              <a:cs typeface="Times New Roman" panose="02020603050405020304" charset="0"/>
              <a:sym typeface="Helvetica Neue"/>
            </a:endParaRPr>
          </a:p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ru-RU" altLang="en-US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charset="0"/>
                <a:ea typeface="+mn-ea"/>
                <a:cs typeface="Times New Roman" panose="02020603050405020304" charset="0"/>
                <a:sym typeface="Helvetica Neue"/>
              </a:rPr>
              <a:t>Strings (строки)</a:t>
            </a:r>
            <a:endParaRPr kumimoji="0" lang="ru-RU" altLang="en-US" sz="3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 panose="02020603050405020304" charset="0"/>
              <a:ea typeface="+mn-ea"/>
              <a:cs typeface="Times New Roman" panose="02020603050405020304" charset="0"/>
              <a:sym typeface="Helvetica Neue"/>
            </a:endParaRPr>
          </a:p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ru-RU" altLang="en-US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charset="0"/>
                <a:ea typeface="+mn-ea"/>
                <a:cs typeface="Times New Roman" panose="02020603050405020304" charset="0"/>
                <a:sym typeface="Helvetica Neue"/>
              </a:rPr>
              <a:t>Lists (списки)</a:t>
            </a:r>
            <a:endParaRPr kumimoji="0" lang="ru-RU" altLang="en-US" sz="3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 panose="02020603050405020304" charset="0"/>
              <a:ea typeface="+mn-ea"/>
              <a:cs typeface="Times New Roman" panose="02020603050405020304" charset="0"/>
              <a:sym typeface="Helvetica Neue"/>
            </a:endParaRPr>
          </a:p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ru-RU" altLang="en-US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charset="0"/>
                <a:ea typeface="+mn-ea"/>
                <a:cs typeface="Times New Roman" panose="02020603050405020304" charset="0"/>
                <a:sym typeface="Helvetica Neue"/>
              </a:rPr>
              <a:t>Dictionaries (словари)</a:t>
            </a:r>
            <a:endParaRPr kumimoji="0" lang="ru-RU" altLang="en-US" sz="3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 panose="02020603050405020304" charset="0"/>
              <a:ea typeface="+mn-ea"/>
              <a:cs typeface="Times New Roman" panose="02020603050405020304" charset="0"/>
              <a:sym typeface="Helvetica Neue"/>
            </a:endParaRPr>
          </a:p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ru-RU" altLang="en-US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charset="0"/>
                <a:ea typeface="+mn-ea"/>
                <a:cs typeface="Times New Roman" panose="02020603050405020304" charset="0"/>
                <a:sym typeface="Helvetica Neue"/>
              </a:rPr>
              <a:t>Tuples (кортежи)</a:t>
            </a:r>
            <a:endParaRPr kumimoji="0" lang="ru-RU" altLang="en-US" sz="3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 panose="02020603050405020304" charset="0"/>
              <a:ea typeface="+mn-ea"/>
              <a:cs typeface="Times New Roman" panose="02020603050405020304" charset="0"/>
              <a:sym typeface="Helvetica Neue"/>
            </a:endParaRPr>
          </a:p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ru-RU" altLang="en-US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charset="0"/>
                <a:ea typeface="+mn-ea"/>
                <a:cs typeface="Times New Roman" panose="02020603050405020304" charset="0"/>
                <a:sym typeface="Helvetica Neue"/>
              </a:rPr>
              <a:t>Sets (множества)</a:t>
            </a:r>
            <a:endParaRPr kumimoji="0" lang="ru-RU" altLang="en-US" sz="3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 panose="02020603050405020304" charset="0"/>
              <a:ea typeface="+mn-ea"/>
              <a:cs typeface="Times New Roman" panose="02020603050405020304" charset="0"/>
              <a:sym typeface="Helvetica Neue"/>
            </a:endParaRPr>
          </a:p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ru-RU" altLang="en-US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charset="0"/>
                <a:ea typeface="+mn-ea"/>
                <a:cs typeface="Times New Roman" panose="02020603050405020304" charset="0"/>
                <a:sym typeface="Helvetica Neue"/>
              </a:rPr>
              <a:t>Boolean (логический тип данных)</a:t>
            </a:r>
            <a:endParaRPr kumimoji="0" lang="ru-RU" altLang="en-US" sz="3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 panose="02020603050405020304" charset="0"/>
              <a:ea typeface="+mn-ea"/>
              <a:cs typeface="Times New Roman" panose="02020603050405020304" charset="0"/>
              <a:sym typeface="Helvetica Neue"/>
            </a:endParaRPr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Рисунок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033530" y="199616"/>
            <a:ext cx="1959864" cy="603058"/>
          </a:xfrm>
          <a:prstGeom prst="rect">
            <a:avLst/>
          </a:prstGeom>
        </p:spPr>
      </p:pic>
      <p:sp>
        <p:nvSpPr>
          <p:cNvPr id="2" name="Текстовое поле 1"/>
          <p:cNvSpPr txBox="1"/>
          <p:nvPr/>
        </p:nvSpPr>
        <p:spPr>
          <a:xfrm>
            <a:off x="1283970" y="-16510"/>
            <a:ext cx="9119870" cy="8191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3" tIns="71433" rIns="71433" bIns="71433" numCol="1" spcCol="38100" rtlCol="0" anchor="t" forceAA="0">
            <a:spAutoFit/>
          </a:bodyPr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ru-RU" altLang="en-US" sz="4400" b="1" u="none" strike="noStrike" cap="none" spc="0" normalizeH="0" baseline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FillTx/>
                <a:latin typeface="Times New Roman" panose="02020603050405020304" charset="0"/>
                <a:ea typeface="+mn-ea"/>
                <a:cs typeface="Times New Roman" panose="02020603050405020304" charset="0"/>
                <a:sym typeface="Helvetica Neue"/>
              </a:rPr>
              <a:t> Типы данных в Python:</a:t>
            </a:r>
            <a:endParaRPr kumimoji="0" lang="en-US" altLang="ru-RU" sz="4400" b="1" u="none" strike="noStrike" cap="none" spc="0" normalizeH="0" baseline="0">
              <a:ln>
                <a:noFill/>
              </a:ln>
              <a:solidFill>
                <a:schemeClr val="tx2">
                  <a:lumMod val="50000"/>
                </a:schemeClr>
              </a:solidFill>
              <a:effectLst/>
              <a:uFillTx/>
              <a:latin typeface="Times New Roman" panose="02020603050405020304" charset="0"/>
              <a:ea typeface="+mn-ea"/>
              <a:cs typeface="Times New Roman" panose="02020603050405020304" charset="0"/>
              <a:sym typeface="Helvetica Neue"/>
            </a:endParaRPr>
          </a:p>
        </p:txBody>
      </p:sp>
      <p:sp>
        <p:nvSpPr>
          <p:cNvPr id="3" name="Текстовое поле 2"/>
          <p:cNvSpPr txBox="1"/>
          <p:nvPr/>
        </p:nvSpPr>
        <p:spPr>
          <a:xfrm>
            <a:off x="1059815" y="1634490"/>
            <a:ext cx="10989310" cy="35890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3" tIns="71433" rIns="71433" bIns="71433" numCol="1" spcCol="38100" rtlCol="0" anchor="t" forceAA="0">
            <a:spAutoFit/>
          </a:bodyPr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ru-RU" altLang="en-US" sz="3200" b="0" i="1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charset="0"/>
                <a:ea typeface="+mn-ea"/>
                <a:cs typeface="Times New Roman" panose="02020603050405020304" charset="0"/>
                <a:sym typeface="Helvetica Neue"/>
              </a:rPr>
              <a:t>Эти типы данных можно, в свою очередь, классифицировать по нескольким признакам:</a:t>
            </a:r>
            <a:endParaRPr kumimoji="0" lang="ru-RU" altLang="en-US" sz="3200" b="0" i="1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 panose="02020603050405020304" charset="0"/>
              <a:ea typeface="+mn-ea"/>
              <a:cs typeface="Times New Roman" panose="02020603050405020304" charset="0"/>
              <a:sym typeface="Helvetica Neue"/>
            </a:endParaRPr>
          </a:p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altLang="en-US" sz="3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 panose="02020603050405020304" charset="0"/>
              <a:ea typeface="+mn-ea"/>
              <a:cs typeface="Times New Roman" panose="02020603050405020304" charset="0"/>
              <a:sym typeface="Helvetica Neue"/>
            </a:endParaRPr>
          </a:p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ru-RU" altLang="en-US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charset="0"/>
                <a:ea typeface="+mn-ea"/>
                <a:cs typeface="Times New Roman" panose="02020603050405020304" charset="0"/>
                <a:sym typeface="Helvetica Neue"/>
              </a:rPr>
              <a:t>изменяемые (списки, словари и множества)</a:t>
            </a:r>
            <a:endParaRPr kumimoji="0" lang="ru-RU" altLang="en-US" sz="3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 panose="02020603050405020304" charset="0"/>
              <a:ea typeface="+mn-ea"/>
              <a:cs typeface="Times New Roman" panose="02020603050405020304" charset="0"/>
              <a:sym typeface="Helvetica Neue"/>
            </a:endParaRPr>
          </a:p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ru-RU" altLang="en-US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charset="0"/>
                <a:ea typeface="+mn-ea"/>
                <a:cs typeface="Times New Roman" panose="02020603050405020304" charset="0"/>
                <a:sym typeface="Helvetica Neue"/>
              </a:rPr>
              <a:t>неизменяемые (числа, строки и кортежи)</a:t>
            </a:r>
            <a:endParaRPr kumimoji="0" lang="ru-RU" altLang="en-US" sz="3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 panose="02020603050405020304" charset="0"/>
              <a:ea typeface="+mn-ea"/>
              <a:cs typeface="Times New Roman" panose="02020603050405020304" charset="0"/>
              <a:sym typeface="Helvetica Neue"/>
            </a:endParaRPr>
          </a:p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ru-RU" altLang="en-US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charset="0"/>
                <a:ea typeface="+mn-ea"/>
                <a:cs typeface="Times New Roman" panose="02020603050405020304" charset="0"/>
                <a:sym typeface="Helvetica Neue"/>
              </a:rPr>
              <a:t>упорядоченные (списки, кортежи, строки и словари)</a:t>
            </a:r>
            <a:endParaRPr kumimoji="0" lang="ru-RU" altLang="en-US" sz="3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 panose="02020603050405020304" charset="0"/>
              <a:ea typeface="+mn-ea"/>
              <a:cs typeface="Times New Roman" panose="02020603050405020304" charset="0"/>
              <a:sym typeface="Helvetica Neue"/>
            </a:endParaRPr>
          </a:p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ru-RU" altLang="en-US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charset="0"/>
                <a:ea typeface="+mn-ea"/>
                <a:cs typeface="Times New Roman" panose="02020603050405020304" charset="0"/>
                <a:sym typeface="Helvetica Neue"/>
              </a:rPr>
              <a:t>неупорядоченные (множества)</a:t>
            </a:r>
            <a:endParaRPr kumimoji="0" lang="ru-RU" altLang="en-US" sz="3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 panose="02020603050405020304" charset="0"/>
              <a:ea typeface="+mn-ea"/>
              <a:cs typeface="Times New Roman" panose="02020603050405020304" charset="0"/>
              <a:sym typeface="Helvetica Neue"/>
            </a:endParaRPr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Рисунок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033530" y="199616"/>
            <a:ext cx="1959864" cy="603058"/>
          </a:xfrm>
          <a:prstGeom prst="rect">
            <a:avLst/>
          </a:prstGeom>
        </p:spPr>
      </p:pic>
      <p:sp>
        <p:nvSpPr>
          <p:cNvPr id="2" name="Текстовое поле 1"/>
          <p:cNvSpPr txBox="1"/>
          <p:nvPr/>
        </p:nvSpPr>
        <p:spPr>
          <a:xfrm>
            <a:off x="1283970" y="-16510"/>
            <a:ext cx="9119870" cy="8191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3" tIns="71433" rIns="71433" bIns="71433" numCol="1" spcCol="38100" rtlCol="0" anchor="t" forceAA="0">
            <a:spAutoFit/>
          </a:bodyPr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ru-RU" altLang="en-US" sz="4400" b="1" u="none" strike="noStrike" cap="none" spc="0" normalizeH="0" baseline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FillTx/>
                <a:latin typeface="Times New Roman" panose="02020603050405020304" charset="0"/>
                <a:ea typeface="+mn-ea"/>
                <a:cs typeface="Times New Roman" panose="02020603050405020304" charset="0"/>
                <a:sym typeface="Helvetica Neue"/>
              </a:rPr>
              <a:t>  Числа:</a:t>
            </a:r>
            <a:endParaRPr kumimoji="0" lang="en-US" altLang="ru-RU" sz="4400" b="1" u="none" strike="noStrike" cap="none" spc="0" normalizeH="0" baseline="0">
              <a:ln>
                <a:noFill/>
              </a:ln>
              <a:solidFill>
                <a:schemeClr val="tx2">
                  <a:lumMod val="50000"/>
                </a:schemeClr>
              </a:solidFill>
              <a:effectLst/>
              <a:uFillTx/>
              <a:latin typeface="Times New Roman" panose="02020603050405020304" charset="0"/>
              <a:ea typeface="+mn-ea"/>
              <a:cs typeface="Times New Roman" panose="02020603050405020304" charset="0"/>
              <a:sym typeface="Helvetica Neue"/>
            </a:endParaRPr>
          </a:p>
        </p:txBody>
      </p:sp>
      <p:sp>
        <p:nvSpPr>
          <p:cNvPr id="5" name="Текстовое поле 4"/>
          <p:cNvSpPr txBox="1"/>
          <p:nvPr/>
        </p:nvSpPr>
        <p:spPr>
          <a:xfrm>
            <a:off x="1778000" y="995045"/>
            <a:ext cx="8394065" cy="11271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3" tIns="71433" rIns="71433" bIns="71433" numCol="1" spcCol="38100" rtlCol="0" anchor="t" forceAA="0">
            <a:spAutoFit/>
          </a:bodyPr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ru-RU" altLang="en-US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charset="0"/>
                <a:ea typeface="+mn-ea"/>
                <a:cs typeface="Times New Roman" panose="02020603050405020304" charset="0"/>
                <a:sym typeface="Helvetica Neue"/>
              </a:rPr>
              <a:t>С числами можно выполнять различные математические операции.</a:t>
            </a:r>
            <a:endParaRPr kumimoji="0" lang="ru-RU" altLang="en-US" sz="3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 panose="02020603050405020304" charset="0"/>
              <a:ea typeface="+mn-ea"/>
              <a:cs typeface="Times New Roman" panose="02020603050405020304" charset="0"/>
              <a:sym typeface="Helvetica Neue"/>
            </a:endParaRPr>
          </a:p>
        </p:txBody>
      </p:sp>
      <p:pic>
        <p:nvPicPr>
          <p:cNvPr id="6" name="Изображение 5"/>
          <p:cNvPicPr>
            <a:picLocks noChangeAspect="1"/>
          </p:cNvPicPr>
          <p:nvPr/>
        </p:nvPicPr>
        <p:blipFill>
          <a:blip r:embed="rId2"/>
          <a:srcRect l="26135" t="21484" r="53114" b="53368"/>
          <a:stretch>
            <a:fillRect/>
          </a:stretch>
        </p:blipFill>
        <p:spPr>
          <a:xfrm>
            <a:off x="1283970" y="2562225"/>
            <a:ext cx="4823460" cy="328676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Рисунок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033530" y="199616"/>
            <a:ext cx="1959864" cy="603058"/>
          </a:xfrm>
          <a:prstGeom prst="rect">
            <a:avLst/>
          </a:prstGeom>
        </p:spPr>
      </p:pic>
      <p:sp>
        <p:nvSpPr>
          <p:cNvPr id="2" name="Текстовое поле 1"/>
          <p:cNvSpPr txBox="1"/>
          <p:nvPr/>
        </p:nvSpPr>
        <p:spPr>
          <a:xfrm>
            <a:off x="1399540" y="91440"/>
            <a:ext cx="8514715" cy="8191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3" tIns="71433" rIns="71433" bIns="71433" numCol="1" spcCol="38100" rtlCol="0" anchor="t" forceAA="0">
            <a:spAutoFit/>
          </a:bodyPr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ru-RU" altLang="en-US" sz="4400" b="1" u="none" strike="noStrike" cap="none" spc="0" normalizeH="0" baseline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FillTx/>
                <a:latin typeface="Times New Roman" panose="02020603050405020304" charset="0"/>
                <a:ea typeface="+mn-ea"/>
                <a:cs typeface="Times New Roman" panose="02020603050405020304" charset="0"/>
                <a:sym typeface="Helvetica Neue"/>
              </a:rPr>
              <a:t>Знакомство с Python</a:t>
            </a:r>
            <a:endParaRPr kumimoji="0" lang="ru-RU" altLang="en-US" sz="4400" b="1" u="none" strike="noStrike" cap="none" spc="0" normalizeH="0" baseline="0">
              <a:ln>
                <a:noFill/>
              </a:ln>
              <a:solidFill>
                <a:schemeClr val="tx2">
                  <a:lumMod val="50000"/>
                </a:schemeClr>
              </a:solidFill>
              <a:effectLst/>
              <a:uFillTx/>
              <a:latin typeface="Times New Roman" panose="02020603050405020304" charset="0"/>
              <a:ea typeface="+mn-ea"/>
              <a:cs typeface="Times New Roman" panose="02020603050405020304" charset="0"/>
              <a:sym typeface="Helvetica Neue"/>
            </a:endParaRPr>
          </a:p>
        </p:txBody>
      </p:sp>
      <p:sp>
        <p:nvSpPr>
          <p:cNvPr id="3" name="Текстовое поле 2"/>
          <p:cNvSpPr txBox="1"/>
          <p:nvPr/>
        </p:nvSpPr>
        <p:spPr>
          <a:xfrm>
            <a:off x="663575" y="1194435"/>
            <a:ext cx="10636250" cy="30968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3" tIns="71433" rIns="71433" bIns="71433" numCol="1" spcCol="38100" rtlCol="0" anchor="t" forceAA="0">
            <a:spAutoFit/>
          </a:bodyPr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ru-RU" altLang="en-US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charset="0"/>
                <a:ea typeface="+mn-ea"/>
                <a:cs typeface="Times New Roman" panose="02020603050405020304" charset="0"/>
                <a:sym typeface="Helvetica Neue"/>
              </a:rPr>
              <a:t>Хотя Гвидо ван Россум произвел название Python от названия комик-труппы, официальным сим­волом языка стала змейка питон (других вариантов, пожалуй, и не оставалось, ведь значок на Рабочем столе слишком мал, чтобы уместить на нем лица шести англий­ских юмористов)</a:t>
            </a:r>
            <a:endParaRPr kumimoji="0" lang="ru-RU" altLang="en-US" sz="3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 panose="02020603050405020304" charset="0"/>
              <a:ea typeface="+mn-ea"/>
              <a:cs typeface="Times New Roman" panose="02020603050405020304" charset="0"/>
              <a:sym typeface="Helvetica Neue"/>
            </a:endParaRPr>
          </a:p>
        </p:txBody>
      </p:sp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2"/>
          <a:srcRect l="15418" t="21012" r="73130" b="60052"/>
          <a:stretch>
            <a:fillRect/>
          </a:stretch>
        </p:blipFill>
        <p:spPr>
          <a:xfrm>
            <a:off x="4879975" y="4291330"/>
            <a:ext cx="2204085" cy="204343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Рисунок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033530" y="199616"/>
            <a:ext cx="1959864" cy="603058"/>
          </a:xfrm>
          <a:prstGeom prst="rect">
            <a:avLst/>
          </a:prstGeom>
        </p:spPr>
      </p:pic>
      <p:sp>
        <p:nvSpPr>
          <p:cNvPr id="2" name="Текстовое поле 1"/>
          <p:cNvSpPr txBox="1"/>
          <p:nvPr/>
        </p:nvSpPr>
        <p:spPr>
          <a:xfrm>
            <a:off x="1283970" y="-16510"/>
            <a:ext cx="9119870" cy="8191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3" tIns="71433" rIns="71433" bIns="71433" numCol="1" spcCol="38100" rtlCol="0" anchor="t" forceAA="0">
            <a:spAutoFit/>
          </a:bodyPr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ru-RU" altLang="en-US" sz="4400" b="1" u="none" strike="noStrike" cap="none" spc="0" normalizeH="0" baseline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FillTx/>
                <a:latin typeface="Times New Roman" panose="02020603050405020304" charset="0"/>
                <a:ea typeface="+mn-ea"/>
                <a:cs typeface="Times New Roman" panose="02020603050405020304" charset="0"/>
                <a:sym typeface="Helvetica Neue"/>
              </a:rPr>
              <a:t>  Числа:</a:t>
            </a:r>
            <a:endParaRPr kumimoji="0" lang="en-US" altLang="ru-RU" sz="4400" b="1" u="none" strike="noStrike" cap="none" spc="0" normalizeH="0" baseline="0">
              <a:ln>
                <a:noFill/>
              </a:ln>
              <a:solidFill>
                <a:schemeClr val="tx2">
                  <a:lumMod val="50000"/>
                </a:schemeClr>
              </a:solidFill>
              <a:effectLst/>
              <a:uFillTx/>
              <a:latin typeface="Times New Roman" panose="02020603050405020304" charset="0"/>
              <a:ea typeface="+mn-ea"/>
              <a:cs typeface="Times New Roman" panose="02020603050405020304" charset="0"/>
              <a:sym typeface="Helvetica Neue"/>
            </a:endParaRPr>
          </a:p>
        </p:txBody>
      </p:sp>
      <p:pic>
        <p:nvPicPr>
          <p:cNvPr id="3" name="Изображение 2"/>
          <p:cNvPicPr>
            <a:picLocks noChangeAspect="1"/>
          </p:cNvPicPr>
          <p:nvPr/>
        </p:nvPicPr>
        <p:blipFill>
          <a:blip r:embed="rId2"/>
          <a:srcRect l="26135" t="54036" r="50478" b="15868"/>
          <a:stretch>
            <a:fillRect/>
          </a:stretch>
        </p:blipFill>
        <p:spPr>
          <a:xfrm>
            <a:off x="3371850" y="2232660"/>
            <a:ext cx="5709920" cy="4131310"/>
          </a:xfrm>
          <a:prstGeom prst="rect">
            <a:avLst/>
          </a:prstGeom>
        </p:spPr>
      </p:pic>
      <p:sp>
        <p:nvSpPr>
          <p:cNvPr id="4" name="Текстовое поле 3"/>
          <p:cNvSpPr txBox="1"/>
          <p:nvPr/>
        </p:nvSpPr>
        <p:spPr>
          <a:xfrm>
            <a:off x="1854835" y="802640"/>
            <a:ext cx="7581900" cy="11271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3" tIns="71433" rIns="71433" bIns="71433" numCol="1" spcCol="38100" rtlCol="0" anchor="t" forceAA="0">
            <a:spAutoFit/>
          </a:bodyPr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ru-RU" altLang="en-US" sz="3200" b="0" i="1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charset="0"/>
                <a:ea typeface="+mn-ea"/>
                <a:cs typeface="Times New Roman" panose="02020603050405020304" charset="0"/>
                <a:sym typeface="Helvetica Neue"/>
              </a:rPr>
              <a:t>Для более сложных математических функций в Python есть модуль math</a:t>
            </a:r>
            <a:r>
              <a:rPr kumimoji="0" lang="ru-RU" altLang="en-US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charset="0"/>
                <a:ea typeface="+mn-ea"/>
                <a:cs typeface="Times New Roman" panose="02020603050405020304" charset="0"/>
                <a:sym typeface="Helvetica Neue"/>
              </a:rPr>
              <a:t>:</a:t>
            </a:r>
            <a:endParaRPr kumimoji="0" lang="ru-RU" altLang="en-US" sz="3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 panose="02020603050405020304" charset="0"/>
              <a:ea typeface="+mn-ea"/>
              <a:cs typeface="Times New Roman" panose="02020603050405020304" charset="0"/>
              <a:sym typeface="Helvetica Neue"/>
            </a:endParaRPr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Рисунок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033530" y="199616"/>
            <a:ext cx="1959864" cy="603058"/>
          </a:xfrm>
          <a:prstGeom prst="rect">
            <a:avLst/>
          </a:prstGeom>
        </p:spPr>
      </p:pic>
      <p:sp>
        <p:nvSpPr>
          <p:cNvPr id="2" name="Текстовое поле 1"/>
          <p:cNvSpPr txBox="1"/>
          <p:nvPr/>
        </p:nvSpPr>
        <p:spPr>
          <a:xfrm>
            <a:off x="1283970" y="-16510"/>
            <a:ext cx="9119870" cy="8191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3" tIns="71433" rIns="71433" bIns="71433" numCol="1" spcCol="38100" rtlCol="0" anchor="t" forceAA="0">
            <a:spAutoFit/>
          </a:bodyPr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ru-RU" altLang="en-US" sz="4400" b="1" u="none" strike="noStrike" cap="none" spc="0" normalizeH="0" baseline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FillTx/>
                <a:latin typeface="Times New Roman" panose="02020603050405020304" charset="0"/>
                <a:ea typeface="+mn-ea"/>
                <a:cs typeface="Times New Roman" panose="02020603050405020304" charset="0"/>
                <a:sym typeface="Helvetica Neue"/>
              </a:rPr>
              <a:t>  Программа на </a:t>
            </a:r>
            <a:r>
              <a:rPr kumimoji="0" lang="en-US" altLang="en-US" sz="4400" b="1" u="none" strike="noStrike" cap="none" spc="0" normalizeH="0" baseline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FillTx/>
                <a:latin typeface="Times New Roman" panose="02020603050405020304" charset="0"/>
                <a:ea typeface="+mn-ea"/>
                <a:cs typeface="Times New Roman" panose="02020603050405020304" charset="0"/>
                <a:sym typeface="Helvetica Neue"/>
              </a:rPr>
              <a:t>Python</a:t>
            </a:r>
            <a:r>
              <a:rPr kumimoji="0" lang="ru-RU" altLang="en-US" sz="4400" b="1" u="none" strike="noStrike" cap="none" spc="0" normalizeH="0" baseline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FillTx/>
                <a:latin typeface="Times New Roman" panose="02020603050405020304" charset="0"/>
                <a:ea typeface="+mn-ea"/>
                <a:cs typeface="Times New Roman" panose="02020603050405020304" charset="0"/>
                <a:sym typeface="Helvetica Neue"/>
              </a:rPr>
              <a:t>:</a:t>
            </a:r>
            <a:endParaRPr kumimoji="0" lang="en-US" altLang="ru-RU" sz="4400" b="1" u="none" strike="noStrike" cap="none" spc="0" normalizeH="0" baseline="0">
              <a:ln>
                <a:noFill/>
              </a:ln>
              <a:solidFill>
                <a:schemeClr val="tx2">
                  <a:lumMod val="50000"/>
                </a:schemeClr>
              </a:solidFill>
              <a:effectLst/>
              <a:uFillTx/>
              <a:latin typeface="Times New Roman" panose="02020603050405020304" charset="0"/>
              <a:ea typeface="+mn-ea"/>
              <a:cs typeface="Times New Roman" panose="02020603050405020304" charset="0"/>
              <a:sym typeface="Helvetica Neue"/>
            </a:endParaRPr>
          </a:p>
        </p:txBody>
      </p:sp>
      <p:pic>
        <p:nvPicPr>
          <p:cNvPr id="3" name="Изображение 2"/>
          <p:cNvPicPr>
            <a:picLocks noChangeAspect="1"/>
          </p:cNvPicPr>
          <p:nvPr/>
        </p:nvPicPr>
        <p:blipFill>
          <a:blip r:embed="rId2"/>
          <a:srcRect l="41947" t="37630" r="27199" b="28368"/>
          <a:stretch>
            <a:fillRect/>
          </a:stretch>
        </p:blipFill>
        <p:spPr>
          <a:xfrm>
            <a:off x="3071495" y="2700655"/>
            <a:ext cx="6372225" cy="3948430"/>
          </a:xfrm>
          <a:prstGeom prst="rect">
            <a:avLst/>
          </a:prstGeom>
        </p:spPr>
      </p:pic>
      <p:sp>
        <p:nvSpPr>
          <p:cNvPr id="4" name="Текстовое поле 3"/>
          <p:cNvSpPr txBox="1"/>
          <p:nvPr/>
        </p:nvSpPr>
        <p:spPr>
          <a:xfrm>
            <a:off x="1107440" y="802640"/>
            <a:ext cx="9059545" cy="18656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3" tIns="71433" rIns="71433" bIns="71433" numCol="1" spcCol="38100" rtlCol="0" anchor="t" forceAA="0">
            <a:spAutoFit/>
          </a:bodyPr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ru-RU" altLang="en-US" sz="2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charset="0"/>
                <a:ea typeface="+mn-ea"/>
                <a:cs typeface="Times New Roman" panose="02020603050405020304" charset="0"/>
                <a:sym typeface="Helvetica Neue"/>
              </a:rPr>
              <a:t>Организовать беспрерывный ввод чисел с клавиатуры, пока пользователь не введёт 0. После ввода нуля, показать на экран количество чисел, которые были введены, их общую сумму. </a:t>
            </a:r>
            <a:endParaRPr kumimoji="0" lang="ru-RU" altLang="en-US" sz="2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 panose="02020603050405020304" charset="0"/>
              <a:ea typeface="+mn-ea"/>
              <a:cs typeface="Times New Roman" panose="02020603050405020304" charset="0"/>
              <a:sym typeface="Helvetica Neue"/>
            </a:endParaRPr>
          </a:p>
        </p:txBody>
      </p:sp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Рисунок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033530" y="199616"/>
            <a:ext cx="1959864" cy="603058"/>
          </a:xfrm>
          <a:prstGeom prst="rect">
            <a:avLst/>
          </a:prstGeom>
        </p:spPr>
      </p:pic>
      <p:sp>
        <p:nvSpPr>
          <p:cNvPr id="2" name="Текстовое поле 1"/>
          <p:cNvSpPr txBox="1"/>
          <p:nvPr/>
        </p:nvSpPr>
        <p:spPr>
          <a:xfrm>
            <a:off x="1283970" y="-16510"/>
            <a:ext cx="9119870" cy="8191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3" tIns="71433" rIns="71433" bIns="71433" numCol="1" spcCol="38100" rtlCol="0" anchor="t" forceAA="0">
            <a:spAutoFit/>
          </a:bodyPr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ru-RU" altLang="en-US" sz="4400" b="1" u="none" strike="noStrike" cap="none" spc="0" normalizeH="0" baseline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FillTx/>
                <a:latin typeface="Times New Roman" panose="02020603050405020304" charset="0"/>
                <a:ea typeface="+mn-ea"/>
                <a:cs typeface="Times New Roman" panose="02020603050405020304" charset="0"/>
                <a:sym typeface="Helvetica Neue"/>
              </a:rPr>
              <a:t>  Программа на </a:t>
            </a:r>
            <a:r>
              <a:rPr kumimoji="0" lang="en-US" altLang="en-US" sz="4400" b="1" u="none" strike="noStrike" cap="none" spc="0" normalizeH="0" baseline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FillTx/>
                <a:latin typeface="Times New Roman" panose="02020603050405020304" charset="0"/>
                <a:ea typeface="+mn-ea"/>
                <a:cs typeface="Times New Roman" panose="02020603050405020304" charset="0"/>
                <a:sym typeface="Helvetica Neue"/>
              </a:rPr>
              <a:t>Python</a:t>
            </a:r>
            <a:r>
              <a:rPr kumimoji="0" lang="ru-RU" altLang="en-US" sz="4400" b="1" u="none" strike="noStrike" cap="none" spc="0" normalizeH="0" baseline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FillTx/>
                <a:latin typeface="Times New Roman" panose="02020603050405020304" charset="0"/>
                <a:ea typeface="+mn-ea"/>
                <a:cs typeface="Times New Roman" panose="02020603050405020304" charset="0"/>
                <a:sym typeface="Helvetica Neue"/>
              </a:rPr>
              <a:t>:</a:t>
            </a:r>
            <a:endParaRPr kumimoji="0" lang="en-US" altLang="ru-RU" sz="4400" b="1" u="none" strike="noStrike" cap="none" spc="0" normalizeH="0" baseline="0">
              <a:ln>
                <a:noFill/>
              </a:ln>
              <a:solidFill>
                <a:schemeClr val="tx2">
                  <a:lumMod val="50000"/>
                </a:schemeClr>
              </a:solidFill>
              <a:effectLst/>
              <a:uFillTx/>
              <a:latin typeface="Times New Roman" panose="02020603050405020304" charset="0"/>
              <a:ea typeface="+mn-ea"/>
              <a:cs typeface="Times New Roman" panose="02020603050405020304" charset="0"/>
              <a:sym typeface="Helvetica Neue"/>
            </a:endParaRPr>
          </a:p>
        </p:txBody>
      </p:sp>
      <p:sp>
        <p:nvSpPr>
          <p:cNvPr id="5" name="Текстовое поле 4"/>
          <p:cNvSpPr txBox="1"/>
          <p:nvPr/>
        </p:nvSpPr>
        <p:spPr>
          <a:xfrm>
            <a:off x="3654425" y="1210945"/>
            <a:ext cx="4883150" cy="6343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3" tIns="71433" rIns="71433" bIns="71433" numCol="1" spcCol="38100" rtlCol="0" anchor="t" forceAA="0">
            <a:spAutoFit/>
          </a:bodyPr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ru-RU" altLang="en-US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charset="0"/>
                <a:ea typeface="+mn-ea"/>
                <a:cs typeface="Times New Roman" panose="02020603050405020304" charset="0"/>
                <a:sym typeface="Helvetica Neue"/>
              </a:rPr>
              <a:t>Магическая строка:</a:t>
            </a:r>
            <a:endParaRPr kumimoji="0" lang="ru-RU" altLang="en-US" sz="3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 panose="02020603050405020304" charset="0"/>
              <a:ea typeface="+mn-ea"/>
              <a:cs typeface="Times New Roman" panose="02020603050405020304" charset="0"/>
              <a:sym typeface="Helvetica Neue"/>
            </a:endParaRPr>
          </a:p>
        </p:txBody>
      </p:sp>
      <p:pic>
        <p:nvPicPr>
          <p:cNvPr id="6" name="Изображение 5"/>
          <p:cNvPicPr>
            <a:picLocks noChangeAspect="1"/>
          </p:cNvPicPr>
          <p:nvPr/>
        </p:nvPicPr>
        <p:blipFill>
          <a:blip r:embed="rId2"/>
          <a:srcRect l="39019" t="45964" r="27199" b="51285"/>
          <a:stretch>
            <a:fillRect/>
          </a:stretch>
        </p:blipFill>
        <p:spPr>
          <a:xfrm>
            <a:off x="2536190" y="2295525"/>
            <a:ext cx="7708900" cy="353060"/>
          </a:xfrm>
          <a:prstGeom prst="rect">
            <a:avLst/>
          </a:prstGeom>
        </p:spPr>
      </p:pic>
      <p:pic>
        <p:nvPicPr>
          <p:cNvPr id="7" name="Изображение 6"/>
          <p:cNvPicPr>
            <a:picLocks noChangeAspect="1"/>
          </p:cNvPicPr>
          <p:nvPr/>
        </p:nvPicPr>
        <p:blipFill>
          <a:blip r:embed="rId3"/>
          <a:srcRect l="29941" t="45964" r="18707" b="39826"/>
          <a:stretch>
            <a:fillRect/>
          </a:stretch>
        </p:blipFill>
        <p:spPr>
          <a:xfrm>
            <a:off x="1981200" y="4733925"/>
            <a:ext cx="9130030" cy="1420495"/>
          </a:xfrm>
          <a:prstGeom prst="rect">
            <a:avLst/>
          </a:prstGeom>
        </p:spPr>
      </p:pic>
      <p:sp>
        <p:nvSpPr>
          <p:cNvPr id="8" name="Текстовое поле 7"/>
          <p:cNvSpPr txBox="1"/>
          <p:nvPr/>
        </p:nvSpPr>
        <p:spPr>
          <a:xfrm>
            <a:off x="3250565" y="3455988"/>
            <a:ext cx="5690235" cy="6343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3" tIns="71433" rIns="71433" bIns="71433" numCol="1" spcCol="38100" rtlCol="0" anchor="ctr" forceAA="0">
            <a:spAutoFit/>
          </a:bodyPr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ru-RU" altLang="en-US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charset="0"/>
                <a:ea typeface="+mn-ea"/>
                <a:cs typeface="Times New Roman" panose="02020603050405020304" charset="0"/>
                <a:sym typeface="Helvetica Neue"/>
              </a:rPr>
              <a:t>Базовые типы</a:t>
            </a:r>
            <a:r>
              <a:rPr kumimoji="0" lang="ru-RU" altLang="en-US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 </a:t>
            </a:r>
            <a:endParaRPr kumimoji="0" lang="ru-RU" altLang="en-US" sz="3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Рисунок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033530" y="199616"/>
            <a:ext cx="1959864" cy="603058"/>
          </a:xfrm>
          <a:prstGeom prst="rect">
            <a:avLst/>
          </a:prstGeom>
        </p:spPr>
      </p:pic>
      <p:sp>
        <p:nvSpPr>
          <p:cNvPr id="2" name="Текстовое поле 1"/>
          <p:cNvSpPr txBox="1"/>
          <p:nvPr/>
        </p:nvSpPr>
        <p:spPr>
          <a:xfrm>
            <a:off x="1283970" y="-16510"/>
            <a:ext cx="9119870" cy="8191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3" tIns="71433" rIns="71433" bIns="71433" numCol="1" spcCol="38100" rtlCol="0" anchor="t" forceAA="0">
            <a:spAutoFit/>
          </a:bodyPr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ru-RU" altLang="en-US" sz="4400" b="1" u="none" strike="noStrike" cap="none" spc="0" normalizeH="0" baseline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FillTx/>
                <a:latin typeface="Times New Roman" panose="02020603050405020304" charset="0"/>
                <a:ea typeface="+mn-ea"/>
                <a:cs typeface="Times New Roman" panose="02020603050405020304" charset="0"/>
                <a:sym typeface="Helvetica Neue"/>
              </a:rPr>
              <a:t>  Приведение типов:</a:t>
            </a:r>
            <a:endParaRPr kumimoji="0" lang="en-US" altLang="ru-RU" sz="4400" b="1" u="none" strike="noStrike" cap="none" spc="0" normalizeH="0" baseline="0">
              <a:ln>
                <a:noFill/>
              </a:ln>
              <a:solidFill>
                <a:schemeClr val="tx2">
                  <a:lumMod val="50000"/>
                </a:schemeClr>
              </a:solidFill>
              <a:effectLst/>
              <a:uFillTx/>
              <a:latin typeface="Times New Roman" panose="02020603050405020304" charset="0"/>
              <a:ea typeface="+mn-ea"/>
              <a:cs typeface="Times New Roman" panose="02020603050405020304" charset="0"/>
              <a:sym typeface="Helvetica Neue"/>
            </a:endParaRPr>
          </a:p>
        </p:txBody>
      </p:sp>
      <p:pic>
        <p:nvPicPr>
          <p:cNvPr id="3" name="Изображение 2"/>
          <p:cNvPicPr>
            <a:picLocks noChangeAspect="1"/>
          </p:cNvPicPr>
          <p:nvPr/>
        </p:nvPicPr>
        <p:blipFill>
          <a:blip r:embed="rId2"/>
          <a:srcRect l="40337" t="39193" r="30566" b="28368"/>
          <a:stretch>
            <a:fillRect/>
          </a:stretch>
        </p:blipFill>
        <p:spPr>
          <a:xfrm>
            <a:off x="3276600" y="1704975"/>
            <a:ext cx="6788785" cy="425513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Рисунок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033530" y="199616"/>
            <a:ext cx="1959864" cy="603058"/>
          </a:xfrm>
          <a:prstGeom prst="rect">
            <a:avLst/>
          </a:prstGeom>
        </p:spPr>
      </p:pic>
      <p:sp>
        <p:nvSpPr>
          <p:cNvPr id="2" name="Текстовое поле 1"/>
          <p:cNvSpPr txBox="1"/>
          <p:nvPr/>
        </p:nvSpPr>
        <p:spPr>
          <a:xfrm>
            <a:off x="1283970" y="-16510"/>
            <a:ext cx="9119870" cy="8191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3" tIns="71433" rIns="71433" bIns="71433" numCol="1" spcCol="38100" rtlCol="0" anchor="t" forceAA="0">
            <a:spAutoFit/>
          </a:bodyPr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ru-RU" altLang="en-US" sz="4400" b="1" u="none" strike="noStrike" cap="none" spc="0" normalizeH="0" baseline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FillTx/>
                <a:latin typeface="Times New Roman" panose="02020603050405020304" charset="0"/>
                <a:ea typeface="+mn-ea"/>
                <a:cs typeface="Times New Roman" panose="02020603050405020304" charset="0"/>
                <a:sym typeface="Helvetica Neue"/>
              </a:rPr>
              <a:t> Строки</a:t>
            </a:r>
            <a:endParaRPr kumimoji="0" lang="en-US" altLang="ru-RU" sz="4400" b="1" u="none" strike="noStrike" cap="none" spc="0" normalizeH="0" baseline="0">
              <a:ln>
                <a:noFill/>
              </a:ln>
              <a:solidFill>
                <a:schemeClr val="tx2">
                  <a:lumMod val="50000"/>
                </a:schemeClr>
              </a:solidFill>
              <a:effectLst/>
              <a:uFillTx/>
              <a:latin typeface="Times New Roman" panose="02020603050405020304" charset="0"/>
              <a:ea typeface="+mn-ea"/>
              <a:cs typeface="Times New Roman" panose="02020603050405020304" charset="0"/>
              <a:sym typeface="Helvetica Neue"/>
            </a:endParaRPr>
          </a:p>
        </p:txBody>
      </p:sp>
      <p:sp>
        <p:nvSpPr>
          <p:cNvPr id="3" name="Текстовое поле 2"/>
          <p:cNvSpPr txBox="1"/>
          <p:nvPr/>
        </p:nvSpPr>
        <p:spPr>
          <a:xfrm>
            <a:off x="1937385" y="1888490"/>
            <a:ext cx="8676005" cy="22961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3" tIns="71433" rIns="71433" bIns="71433" numCol="1" spcCol="38100" rtlCol="0" anchor="t" forceAA="0">
            <a:spAutoFit/>
          </a:bodyPr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ru-RU" altLang="en-US" sz="2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charset="0"/>
                <a:ea typeface="+mn-ea"/>
                <a:cs typeface="Times New Roman" panose="02020603050405020304" charset="0"/>
                <a:sym typeface="Helvetica Neue"/>
              </a:rPr>
              <a:t>Строки в Python - упорядоченные последовательности символов, используемые для хранения и представления текстовой информации, поэтому с помощью строк можно работать со всем, что может быть представлено в текстовой форме.</a:t>
            </a:r>
            <a:endParaRPr kumimoji="0" lang="ru-RU" altLang="en-US" sz="2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 panose="02020603050405020304" charset="0"/>
              <a:ea typeface="+mn-ea"/>
              <a:cs typeface="Times New Roman" panose="02020603050405020304" charset="0"/>
              <a:sym typeface="Helvetica Neue"/>
            </a:endParaRPr>
          </a:p>
        </p:txBody>
      </p:sp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Рисунок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033530" y="199616"/>
            <a:ext cx="1959864" cy="603058"/>
          </a:xfrm>
          <a:prstGeom prst="rect">
            <a:avLst/>
          </a:prstGeom>
        </p:spPr>
      </p:pic>
      <p:sp>
        <p:nvSpPr>
          <p:cNvPr id="2" name="Текстовое поле 1"/>
          <p:cNvSpPr txBox="1"/>
          <p:nvPr/>
        </p:nvSpPr>
        <p:spPr>
          <a:xfrm>
            <a:off x="1283970" y="-16510"/>
            <a:ext cx="9119870" cy="8191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3" tIns="71433" rIns="71433" bIns="71433" numCol="1" spcCol="38100" rtlCol="0" anchor="t" forceAA="0">
            <a:spAutoFit/>
          </a:bodyPr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ru-RU" altLang="en-US" sz="4400" b="1" u="none" strike="noStrike" cap="none" spc="0" normalizeH="0" baseline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FillTx/>
                <a:latin typeface="Times New Roman" panose="02020603050405020304" charset="0"/>
                <a:ea typeface="+mn-ea"/>
                <a:cs typeface="Times New Roman" panose="02020603050405020304" charset="0"/>
                <a:sym typeface="Helvetica Neue"/>
              </a:rPr>
              <a:t> Базовые операции над строки</a:t>
            </a:r>
            <a:endParaRPr kumimoji="0" lang="en-US" altLang="ru-RU" sz="4400" b="1" u="none" strike="noStrike" cap="none" spc="0" normalizeH="0" baseline="0">
              <a:ln>
                <a:noFill/>
              </a:ln>
              <a:solidFill>
                <a:schemeClr val="tx2">
                  <a:lumMod val="50000"/>
                </a:schemeClr>
              </a:solidFill>
              <a:effectLst/>
              <a:uFillTx/>
              <a:latin typeface="Times New Roman" panose="02020603050405020304" charset="0"/>
              <a:ea typeface="+mn-ea"/>
              <a:cs typeface="Times New Roman" panose="02020603050405020304" charset="0"/>
              <a:sym typeface="Helvetica Neue"/>
            </a:endParaRPr>
          </a:p>
        </p:txBody>
      </p:sp>
      <p:sp>
        <p:nvSpPr>
          <p:cNvPr id="4" name="Текстовое поле 3"/>
          <p:cNvSpPr txBox="1"/>
          <p:nvPr/>
        </p:nvSpPr>
        <p:spPr>
          <a:xfrm>
            <a:off x="3319780" y="1136015"/>
            <a:ext cx="5551805" cy="6343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3" tIns="71433" rIns="71433" bIns="71433" numCol="1" spcCol="38100" rtlCol="0" anchor="t" forceAA="0">
            <a:spAutoFit/>
          </a:bodyPr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ru-RU" altLang="en-US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charset="0"/>
                <a:ea typeface="+mn-ea"/>
                <a:cs typeface="Times New Roman" panose="02020603050405020304" charset="0"/>
                <a:sym typeface="Helvetica Neue"/>
              </a:rPr>
              <a:t>Конкатенация (сложение)</a:t>
            </a:r>
            <a:endParaRPr kumimoji="0" lang="ru-RU" altLang="en-US" sz="3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 panose="02020603050405020304" charset="0"/>
              <a:ea typeface="+mn-ea"/>
              <a:cs typeface="Times New Roman" panose="02020603050405020304" charset="0"/>
              <a:sym typeface="Helvetica Neue"/>
            </a:endParaRPr>
          </a:p>
        </p:txBody>
      </p:sp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2"/>
          <a:srcRect l="32870" t="53255" r="17975" b="36181"/>
          <a:stretch>
            <a:fillRect/>
          </a:stretch>
        </p:blipFill>
        <p:spPr>
          <a:xfrm>
            <a:off x="710565" y="1971675"/>
            <a:ext cx="11282680" cy="1363345"/>
          </a:xfrm>
          <a:prstGeom prst="rect">
            <a:avLst/>
          </a:prstGeom>
        </p:spPr>
      </p:pic>
      <p:sp>
        <p:nvSpPr>
          <p:cNvPr id="6" name="Текстовое поле 5"/>
          <p:cNvSpPr txBox="1"/>
          <p:nvPr/>
        </p:nvSpPr>
        <p:spPr>
          <a:xfrm>
            <a:off x="4100830" y="3669665"/>
            <a:ext cx="4501515" cy="6343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3" tIns="71433" rIns="71433" bIns="71433" numCol="1" spcCol="38100" rtlCol="0" anchor="t" forceAA="0">
            <a:spAutoFit/>
          </a:bodyPr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ru-RU" altLang="en-US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charset="0"/>
                <a:ea typeface="+mn-ea"/>
                <a:cs typeface="Times New Roman" panose="02020603050405020304" charset="0"/>
                <a:sym typeface="Helvetica Neue"/>
              </a:rPr>
              <a:t>Дублирование строки</a:t>
            </a:r>
            <a:endParaRPr kumimoji="0" lang="ru-RU" altLang="en-US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 panose="02020603050405020304" charset="0"/>
              <a:ea typeface="+mn-ea"/>
              <a:cs typeface="Times New Roman" panose="02020603050405020304" charset="0"/>
              <a:sym typeface="Helvetica Neue"/>
            </a:endParaRPr>
          </a:p>
        </p:txBody>
      </p:sp>
      <p:pic>
        <p:nvPicPr>
          <p:cNvPr id="7" name="Изображение 6"/>
          <p:cNvPicPr>
            <a:picLocks noChangeAspect="1"/>
          </p:cNvPicPr>
          <p:nvPr/>
        </p:nvPicPr>
        <p:blipFill>
          <a:blip r:embed="rId3"/>
          <a:srcRect l="35212" t="50130" r="21781" b="28368"/>
          <a:stretch>
            <a:fillRect/>
          </a:stretch>
        </p:blipFill>
        <p:spPr>
          <a:xfrm>
            <a:off x="3829050" y="4551680"/>
            <a:ext cx="5595620" cy="157289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Рисунок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033530" y="199616"/>
            <a:ext cx="1959864" cy="603058"/>
          </a:xfrm>
          <a:prstGeom prst="rect">
            <a:avLst/>
          </a:prstGeom>
        </p:spPr>
      </p:pic>
      <p:sp>
        <p:nvSpPr>
          <p:cNvPr id="2" name="Текстовое поле 1"/>
          <p:cNvSpPr txBox="1"/>
          <p:nvPr/>
        </p:nvSpPr>
        <p:spPr>
          <a:xfrm>
            <a:off x="1283970" y="-16510"/>
            <a:ext cx="9119870" cy="8191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3" tIns="71433" rIns="71433" bIns="71433" numCol="1" spcCol="38100" rtlCol="0" anchor="t" forceAA="0">
            <a:spAutoFit/>
          </a:bodyPr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ru-RU" altLang="en-US" sz="4400" b="1" u="none" strike="noStrike" cap="none" spc="0" normalizeH="0" baseline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FillTx/>
                <a:latin typeface="Times New Roman" panose="02020603050405020304" charset="0"/>
                <a:ea typeface="+mn-ea"/>
                <a:cs typeface="Times New Roman" panose="02020603050405020304" charset="0"/>
                <a:sym typeface="Helvetica Neue"/>
              </a:rPr>
              <a:t> Базовые операции над строки</a:t>
            </a:r>
            <a:endParaRPr kumimoji="0" lang="en-US" altLang="ru-RU" sz="4400" b="1" u="none" strike="noStrike" cap="none" spc="0" normalizeH="0" baseline="0">
              <a:ln>
                <a:noFill/>
              </a:ln>
              <a:solidFill>
                <a:schemeClr val="tx2">
                  <a:lumMod val="50000"/>
                </a:schemeClr>
              </a:solidFill>
              <a:effectLst/>
              <a:uFillTx/>
              <a:latin typeface="Times New Roman" panose="02020603050405020304" charset="0"/>
              <a:ea typeface="+mn-ea"/>
              <a:cs typeface="Times New Roman" panose="02020603050405020304" charset="0"/>
              <a:sym typeface="Helvetica Neue"/>
            </a:endParaRPr>
          </a:p>
        </p:txBody>
      </p:sp>
      <p:pic>
        <p:nvPicPr>
          <p:cNvPr id="3" name="Изображение 2"/>
          <p:cNvPicPr>
            <a:picLocks noChangeAspect="1"/>
          </p:cNvPicPr>
          <p:nvPr/>
        </p:nvPicPr>
        <p:blipFill>
          <a:blip r:embed="rId2"/>
          <a:srcRect l="33163" t="53255" r="21342" b="32014"/>
          <a:stretch>
            <a:fillRect/>
          </a:stretch>
        </p:blipFill>
        <p:spPr>
          <a:xfrm>
            <a:off x="1972310" y="3590925"/>
            <a:ext cx="8737600" cy="1590675"/>
          </a:xfrm>
          <a:prstGeom prst="rect">
            <a:avLst/>
          </a:prstGeom>
        </p:spPr>
      </p:pic>
      <p:sp>
        <p:nvSpPr>
          <p:cNvPr id="8" name="Текстовое поле 7"/>
          <p:cNvSpPr txBox="1"/>
          <p:nvPr/>
        </p:nvSpPr>
        <p:spPr>
          <a:xfrm>
            <a:off x="2647950" y="2036763"/>
            <a:ext cx="7385685" cy="6343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3" tIns="71433" rIns="71433" bIns="71433" numCol="1" spcCol="38100" rtlCol="0" anchor="ctr" forceAA="0">
            <a:spAutoFit/>
          </a:bodyPr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ru-RU" altLang="en-US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charset="0"/>
                <a:ea typeface="+mn-ea"/>
                <a:cs typeface="Times New Roman" panose="02020603050405020304" charset="0"/>
                <a:sym typeface="Helvetica Neue"/>
              </a:rPr>
              <a:t>Длинна строки (функция len)</a:t>
            </a:r>
            <a:endParaRPr kumimoji="0" lang="ru-RU" altLang="en-US" sz="3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 panose="02020603050405020304" charset="0"/>
              <a:ea typeface="+mn-ea"/>
              <a:cs typeface="Times New Roman" panose="02020603050405020304" charset="0"/>
              <a:sym typeface="Helvetica Neue"/>
            </a:endParaRPr>
          </a:p>
        </p:txBody>
      </p:sp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Рисунок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033530" y="199616"/>
            <a:ext cx="1959864" cy="603058"/>
          </a:xfrm>
          <a:prstGeom prst="rect">
            <a:avLst/>
          </a:prstGeom>
        </p:spPr>
      </p:pic>
      <p:sp>
        <p:nvSpPr>
          <p:cNvPr id="2" name="Текстовое поле 1"/>
          <p:cNvSpPr txBox="1"/>
          <p:nvPr/>
        </p:nvSpPr>
        <p:spPr>
          <a:xfrm>
            <a:off x="1283970" y="-16510"/>
            <a:ext cx="9119870" cy="8191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3" tIns="71433" rIns="71433" bIns="71433" numCol="1" spcCol="38100" rtlCol="0" anchor="t" forceAA="0">
            <a:spAutoFit/>
          </a:bodyPr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ru-RU" altLang="en-US" sz="4400" b="1" u="none" strike="noStrike" cap="none" spc="0" normalizeH="0" baseline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FillTx/>
                <a:latin typeface="Times New Roman" panose="02020603050405020304" charset="0"/>
                <a:ea typeface="+mn-ea"/>
                <a:cs typeface="Times New Roman" panose="02020603050405020304" charset="0"/>
                <a:sym typeface="Helvetica Neue"/>
              </a:rPr>
              <a:t> Базовые операции над строки</a:t>
            </a:r>
            <a:endParaRPr kumimoji="0" lang="en-US" altLang="ru-RU" sz="4400" b="1" u="none" strike="noStrike" cap="none" spc="0" normalizeH="0" baseline="0">
              <a:ln>
                <a:noFill/>
              </a:ln>
              <a:solidFill>
                <a:schemeClr val="tx2">
                  <a:lumMod val="50000"/>
                </a:schemeClr>
              </a:solidFill>
              <a:effectLst/>
              <a:uFillTx/>
              <a:latin typeface="Times New Roman" panose="02020603050405020304" charset="0"/>
              <a:ea typeface="+mn-ea"/>
              <a:cs typeface="Times New Roman" panose="02020603050405020304" charset="0"/>
              <a:sym typeface="Helvetica Neue"/>
            </a:endParaRPr>
          </a:p>
        </p:txBody>
      </p:sp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2"/>
          <a:srcRect l="33016" t="43099" r="20317" b="23681"/>
          <a:stretch>
            <a:fillRect/>
          </a:stretch>
        </p:blipFill>
        <p:spPr>
          <a:xfrm>
            <a:off x="3279140" y="1656715"/>
            <a:ext cx="7124700" cy="2851785"/>
          </a:xfrm>
          <a:prstGeom prst="rect">
            <a:avLst/>
          </a:prstGeom>
        </p:spPr>
      </p:pic>
      <p:sp>
        <p:nvSpPr>
          <p:cNvPr id="5" name="Текстовое поле 4"/>
          <p:cNvSpPr txBox="1"/>
          <p:nvPr/>
        </p:nvSpPr>
        <p:spPr>
          <a:xfrm>
            <a:off x="4893310" y="802640"/>
            <a:ext cx="3568700" cy="6343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3" tIns="71433" rIns="71433" bIns="71433" numCol="1" spcCol="38100" rtlCol="0" anchor="t" forceAA="0">
            <a:spAutoFit/>
          </a:bodyPr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ru-RU" altLang="en-US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charset="0"/>
                <a:ea typeface="+mn-ea"/>
                <a:cs typeface="Times New Roman" panose="02020603050405020304" charset="0"/>
                <a:sym typeface="Helvetica Neue"/>
              </a:rPr>
              <a:t>Доступ по индексу</a:t>
            </a:r>
            <a:endParaRPr kumimoji="0" lang="ru-RU" altLang="en-US" sz="3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 panose="02020603050405020304" charset="0"/>
              <a:ea typeface="+mn-ea"/>
              <a:cs typeface="Times New Roman" panose="02020603050405020304" charset="0"/>
              <a:sym typeface="Helvetica Neue"/>
            </a:endParaRPr>
          </a:p>
        </p:txBody>
      </p:sp>
      <p:pic>
        <p:nvPicPr>
          <p:cNvPr id="6" name="Изображение 5"/>
          <p:cNvPicPr>
            <a:picLocks noChangeAspect="1"/>
          </p:cNvPicPr>
          <p:nvPr/>
        </p:nvPicPr>
        <p:blipFill>
          <a:blip r:embed="rId3"/>
          <a:srcRect l="30820" t="57943" r="19146" b="32795"/>
          <a:stretch>
            <a:fillRect/>
          </a:stretch>
        </p:blipFill>
        <p:spPr>
          <a:xfrm>
            <a:off x="1670685" y="5362575"/>
            <a:ext cx="9190990" cy="95694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Рисунок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033530" y="199616"/>
            <a:ext cx="1959864" cy="603058"/>
          </a:xfrm>
          <a:prstGeom prst="rect">
            <a:avLst/>
          </a:prstGeom>
        </p:spPr>
      </p:pic>
      <p:sp>
        <p:nvSpPr>
          <p:cNvPr id="2" name="Текстовое поле 1"/>
          <p:cNvSpPr txBox="1"/>
          <p:nvPr/>
        </p:nvSpPr>
        <p:spPr>
          <a:xfrm>
            <a:off x="1283970" y="-16510"/>
            <a:ext cx="9119870" cy="8191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3" tIns="71433" rIns="71433" bIns="71433" numCol="1" spcCol="38100" rtlCol="0" anchor="t" forceAA="0">
            <a:spAutoFit/>
          </a:bodyPr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ru-RU" altLang="en-US" sz="4400" b="1" u="none" strike="noStrike" cap="none" spc="0" normalizeH="0" baseline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FillTx/>
                <a:latin typeface="Times New Roman" panose="02020603050405020304" charset="0"/>
                <a:ea typeface="+mn-ea"/>
                <a:cs typeface="Times New Roman" panose="02020603050405020304" charset="0"/>
                <a:sym typeface="Helvetica Neue"/>
              </a:rPr>
              <a:t> Списки</a:t>
            </a:r>
            <a:endParaRPr kumimoji="0" lang="en-US" altLang="ru-RU" sz="4400" b="1" u="none" strike="noStrike" cap="none" spc="0" normalizeH="0" baseline="0">
              <a:ln>
                <a:noFill/>
              </a:ln>
              <a:solidFill>
                <a:schemeClr val="tx2">
                  <a:lumMod val="50000"/>
                </a:schemeClr>
              </a:solidFill>
              <a:effectLst/>
              <a:uFillTx/>
              <a:latin typeface="Times New Roman" panose="02020603050405020304" charset="0"/>
              <a:ea typeface="+mn-ea"/>
              <a:cs typeface="Times New Roman" panose="02020603050405020304" charset="0"/>
              <a:sym typeface="Helvetica Neue"/>
            </a:endParaRPr>
          </a:p>
        </p:txBody>
      </p:sp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2"/>
          <a:srcRect l="30820" t="45964" r="19000" b="23420"/>
          <a:stretch>
            <a:fillRect/>
          </a:stretch>
        </p:blipFill>
        <p:spPr>
          <a:xfrm>
            <a:off x="888365" y="2901315"/>
            <a:ext cx="10793095" cy="3702685"/>
          </a:xfrm>
          <a:prstGeom prst="rect">
            <a:avLst/>
          </a:prstGeom>
        </p:spPr>
      </p:pic>
      <p:sp>
        <p:nvSpPr>
          <p:cNvPr id="5" name="Текстовое поле 4"/>
          <p:cNvSpPr txBox="1"/>
          <p:nvPr/>
        </p:nvSpPr>
        <p:spPr>
          <a:xfrm>
            <a:off x="1168400" y="961390"/>
            <a:ext cx="10265410" cy="11271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3" tIns="71433" rIns="71433" bIns="71433" numCol="1" spcCol="38100" rtlCol="0" anchor="t" forceAA="0">
            <a:spAutoFit/>
          </a:bodyPr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ru-RU" altLang="en-US" sz="3200" b="0" i="1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charset="0"/>
                <a:ea typeface="+mn-ea"/>
                <a:cs typeface="Times New Roman" panose="02020603050405020304" charset="0"/>
                <a:sym typeface="Helvetica Neue"/>
              </a:rPr>
              <a:t>Списки в Python</a:t>
            </a:r>
            <a:r>
              <a:rPr kumimoji="0" lang="ru-RU" altLang="en-US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charset="0"/>
                <a:ea typeface="+mn-ea"/>
                <a:cs typeface="Times New Roman" panose="02020603050405020304" charset="0"/>
                <a:sym typeface="Helvetica Neue"/>
              </a:rPr>
              <a:t> - упорядоченные изменяемые коллекции объектов произвольных типов. </a:t>
            </a:r>
            <a:endParaRPr kumimoji="0" lang="ru-RU" altLang="en-US" sz="3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 panose="02020603050405020304" charset="0"/>
              <a:ea typeface="+mn-ea"/>
              <a:cs typeface="Times New Roman" panose="02020603050405020304" charset="0"/>
              <a:sym typeface="Helvetica Neue"/>
            </a:endParaRPr>
          </a:p>
        </p:txBody>
      </p:sp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Рисунок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033530" y="199616"/>
            <a:ext cx="1959864" cy="603058"/>
          </a:xfrm>
          <a:prstGeom prst="rect">
            <a:avLst/>
          </a:prstGeom>
        </p:spPr>
      </p:pic>
      <p:sp>
        <p:nvSpPr>
          <p:cNvPr id="2" name="Текстовое поле 1"/>
          <p:cNvSpPr txBox="1"/>
          <p:nvPr/>
        </p:nvSpPr>
        <p:spPr>
          <a:xfrm>
            <a:off x="1283970" y="-16510"/>
            <a:ext cx="9119870" cy="8191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3" tIns="71433" rIns="71433" bIns="71433" numCol="1" spcCol="38100" rtlCol="0" anchor="t" forceAA="0">
            <a:spAutoFit/>
          </a:bodyPr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ru-RU" altLang="en-US" sz="4400" b="1" u="none" strike="noStrike" cap="none" spc="0" normalizeH="0" baseline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FillTx/>
                <a:latin typeface="Times New Roman" panose="02020603050405020304" charset="0"/>
                <a:ea typeface="+mn-ea"/>
                <a:cs typeface="Times New Roman" panose="02020603050405020304" charset="0"/>
                <a:sym typeface="Helvetica Neue"/>
              </a:rPr>
              <a:t> Списки</a:t>
            </a:r>
            <a:endParaRPr kumimoji="0" lang="en-US" altLang="ru-RU" sz="4400" b="1" u="none" strike="noStrike" cap="none" spc="0" normalizeH="0" baseline="0">
              <a:ln>
                <a:noFill/>
              </a:ln>
              <a:solidFill>
                <a:schemeClr val="tx2">
                  <a:lumMod val="50000"/>
                </a:schemeClr>
              </a:solidFill>
              <a:effectLst/>
              <a:uFillTx/>
              <a:latin typeface="Times New Roman" panose="02020603050405020304" charset="0"/>
              <a:ea typeface="+mn-ea"/>
              <a:cs typeface="Times New Roman" panose="02020603050405020304" charset="0"/>
              <a:sym typeface="Helvetica Neue"/>
            </a:endParaRPr>
          </a:p>
        </p:txBody>
      </p:sp>
      <p:pic>
        <p:nvPicPr>
          <p:cNvPr id="3" name="Изображение 2"/>
          <p:cNvPicPr>
            <a:picLocks noChangeAspect="1"/>
          </p:cNvPicPr>
          <p:nvPr/>
        </p:nvPicPr>
        <p:blipFill>
          <a:blip r:embed="rId2"/>
          <a:srcRect l="30234" t="39714" r="18560" b="42578"/>
          <a:stretch>
            <a:fillRect/>
          </a:stretch>
        </p:blipFill>
        <p:spPr>
          <a:xfrm>
            <a:off x="904875" y="2791460"/>
            <a:ext cx="10381615" cy="2018665"/>
          </a:xfrm>
          <a:prstGeom prst="rect">
            <a:avLst/>
          </a:prstGeom>
        </p:spPr>
      </p:pic>
      <p:sp>
        <p:nvSpPr>
          <p:cNvPr id="5" name="Текстовое поле 4"/>
          <p:cNvSpPr txBox="1"/>
          <p:nvPr/>
        </p:nvSpPr>
        <p:spPr>
          <a:xfrm>
            <a:off x="2701925" y="1350010"/>
            <a:ext cx="8064500" cy="6959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3" tIns="71433" rIns="71433" bIns="71433" numCol="1" spcCol="38100" rtlCol="0" anchor="t" forceAA="0">
            <a:spAutoFit/>
          </a:bodyPr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ru-RU" altLang="en-US" sz="3600" b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charset="0"/>
                <a:ea typeface="+mn-ea"/>
                <a:cs typeface="Times New Roman" panose="02020603050405020304" charset="0"/>
                <a:sym typeface="Helvetica Neue"/>
              </a:rPr>
              <a:t>Пример получения элемента списка</a:t>
            </a:r>
            <a:endParaRPr kumimoji="0" lang="ru-RU" altLang="en-US" sz="3600" b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 panose="02020603050405020304" charset="0"/>
              <a:ea typeface="+mn-ea"/>
              <a:cs typeface="Times New Roman" panose="02020603050405020304" charset="0"/>
              <a:sym typeface="Helvetica Neue"/>
            </a:endParaRP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Рисунок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033530" y="199616"/>
            <a:ext cx="1959864" cy="603058"/>
          </a:xfrm>
          <a:prstGeom prst="rect">
            <a:avLst/>
          </a:prstGeom>
        </p:spPr>
      </p:pic>
      <p:sp>
        <p:nvSpPr>
          <p:cNvPr id="2" name="Текстовое поле 1"/>
          <p:cNvSpPr txBox="1"/>
          <p:nvPr/>
        </p:nvSpPr>
        <p:spPr>
          <a:xfrm>
            <a:off x="1399540" y="91440"/>
            <a:ext cx="8514715" cy="8191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3" tIns="71433" rIns="71433" bIns="71433" numCol="1" spcCol="38100" rtlCol="0" anchor="t" forceAA="0">
            <a:spAutoFit/>
          </a:bodyPr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ru-RU" altLang="en-US" sz="4400" b="1" u="none" strike="noStrike" cap="none" spc="0" normalizeH="0" baseline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FillTx/>
                <a:latin typeface="Times New Roman" panose="02020603050405020304" charset="0"/>
                <a:ea typeface="+mn-ea"/>
                <a:cs typeface="Times New Roman" panose="02020603050405020304" charset="0"/>
                <a:sym typeface="Helvetica Neue"/>
              </a:rPr>
              <a:t>Знакомство с Python</a:t>
            </a:r>
            <a:endParaRPr kumimoji="0" lang="ru-RU" altLang="en-US" sz="4400" b="1" u="none" strike="noStrike" cap="none" spc="0" normalizeH="0" baseline="0">
              <a:ln>
                <a:noFill/>
              </a:ln>
              <a:solidFill>
                <a:schemeClr val="tx2">
                  <a:lumMod val="50000"/>
                </a:schemeClr>
              </a:solidFill>
              <a:effectLst/>
              <a:uFillTx/>
              <a:latin typeface="Times New Roman" panose="02020603050405020304" charset="0"/>
              <a:ea typeface="+mn-ea"/>
              <a:cs typeface="Times New Roman" panose="02020603050405020304" charset="0"/>
              <a:sym typeface="Helvetica Neue"/>
            </a:endParaRPr>
          </a:p>
        </p:txBody>
      </p:sp>
      <p:sp>
        <p:nvSpPr>
          <p:cNvPr id="4" name="Текстовое поле 3"/>
          <p:cNvSpPr txBox="1"/>
          <p:nvPr/>
        </p:nvSpPr>
        <p:spPr>
          <a:xfrm>
            <a:off x="313690" y="910590"/>
            <a:ext cx="11878310" cy="654367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3" tIns="71433" rIns="71433" bIns="71433" numCol="1" spcCol="38100" rtlCol="0" anchor="t" forceAA="0">
            <a:spAutoFit/>
          </a:bodyPr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ru-RU" altLang="en-US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charset="0"/>
                <a:ea typeface="+mn-ea"/>
                <a:cs typeface="Times New Roman" panose="02020603050405020304" charset="0"/>
                <a:sym typeface="Helvetica Neue"/>
              </a:rPr>
              <a:t>Базовая цель любого языка программирования — построить «мостик» между мозгом программиста и компьютером. Те популярные языки — Visual Basic, C#, Java и др. — принято называть языками высокого уровня.</a:t>
            </a:r>
            <a:endParaRPr kumimoji="0" lang="ru-RU" altLang="en-US" sz="3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 panose="02020603050405020304" charset="0"/>
              <a:ea typeface="+mn-ea"/>
              <a:cs typeface="Times New Roman" panose="02020603050405020304" charset="0"/>
              <a:sym typeface="Helvetica Neue"/>
            </a:endParaRPr>
          </a:p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altLang="en-US" sz="3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 panose="02020603050405020304" charset="0"/>
              <a:ea typeface="+mn-ea"/>
              <a:cs typeface="Times New Roman" panose="02020603050405020304" charset="0"/>
              <a:sym typeface="Helvetica Neue"/>
            </a:endParaRPr>
          </a:p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ru-RU" altLang="en-US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charset="0"/>
                <a:ea typeface="+mn-ea"/>
                <a:cs typeface="Times New Roman" panose="02020603050405020304" charset="0"/>
                <a:sym typeface="Helvetica Neue"/>
              </a:rPr>
              <a:t>Этот термин предполагает, что они ближе к человеческому языку, чем к машинному. Так оно и есть. Но Python с его простыми и ясными правилами еще приближается к английскому языку. Создание программ на Python настолько незамысловатый процесс, что о нем иногда говорят как о «программировании со скоростью мысли».</a:t>
            </a:r>
            <a:endParaRPr kumimoji="0" lang="ru-RU" altLang="en-US" sz="3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 panose="02020603050405020304" charset="0"/>
              <a:ea typeface="+mn-ea"/>
              <a:cs typeface="Times New Roman" panose="02020603050405020304" charset="0"/>
              <a:sym typeface="Helvetica Neue"/>
            </a:endParaRPr>
          </a:p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altLang="en-US" sz="3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 panose="02020603050405020304" charset="0"/>
              <a:ea typeface="+mn-ea"/>
              <a:cs typeface="Times New Roman" panose="02020603050405020304" charset="0"/>
              <a:sym typeface="Helvetica Neue"/>
            </a:endParaRPr>
          </a:p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altLang="en-US" sz="3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 panose="02020603050405020304" charset="0"/>
              <a:ea typeface="+mn-ea"/>
              <a:cs typeface="Times New Roman" panose="02020603050405020304" charset="0"/>
              <a:sym typeface="Helvetica Neue"/>
            </a:endParaRPr>
          </a:p>
        </p:txBody>
      </p:sp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Рисунок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033530" y="199616"/>
            <a:ext cx="1959864" cy="603058"/>
          </a:xfrm>
          <a:prstGeom prst="rect">
            <a:avLst/>
          </a:prstGeom>
        </p:spPr>
      </p:pic>
      <p:sp>
        <p:nvSpPr>
          <p:cNvPr id="2" name="Текстовое поле 1"/>
          <p:cNvSpPr txBox="1"/>
          <p:nvPr/>
        </p:nvSpPr>
        <p:spPr>
          <a:xfrm>
            <a:off x="1283970" y="-16510"/>
            <a:ext cx="9119870" cy="8191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3" tIns="71433" rIns="71433" bIns="71433" numCol="1" spcCol="38100" rtlCol="0" anchor="t" forceAA="0">
            <a:spAutoFit/>
          </a:bodyPr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ru-RU" altLang="en-US" sz="4400" b="1" u="none" strike="noStrike" cap="none" spc="0" normalizeH="0" baseline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FillTx/>
                <a:latin typeface="Times New Roman" panose="02020603050405020304" charset="0"/>
                <a:ea typeface="+mn-ea"/>
                <a:cs typeface="Times New Roman" panose="02020603050405020304" charset="0"/>
                <a:sym typeface="Helvetica Neue"/>
              </a:rPr>
              <a:t> Методы списков</a:t>
            </a:r>
            <a:endParaRPr kumimoji="0" lang="en-US" altLang="ru-RU" sz="4400" b="1" u="none" strike="noStrike" cap="none" spc="0" normalizeH="0" baseline="0">
              <a:ln>
                <a:noFill/>
              </a:ln>
              <a:solidFill>
                <a:schemeClr val="tx2">
                  <a:lumMod val="50000"/>
                </a:schemeClr>
              </a:solidFill>
              <a:effectLst/>
              <a:uFillTx/>
              <a:latin typeface="Times New Roman" panose="02020603050405020304" charset="0"/>
              <a:ea typeface="+mn-ea"/>
              <a:cs typeface="Times New Roman" panose="02020603050405020304" charset="0"/>
              <a:sym typeface="Helvetica Neue"/>
            </a:endParaRPr>
          </a:p>
        </p:txBody>
      </p:sp>
      <p:sp>
        <p:nvSpPr>
          <p:cNvPr id="4" name="Текстовое поле 3"/>
          <p:cNvSpPr txBox="1"/>
          <p:nvPr/>
        </p:nvSpPr>
        <p:spPr>
          <a:xfrm>
            <a:off x="1878330" y="1031240"/>
            <a:ext cx="9168130" cy="16192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3" tIns="71433" rIns="71433" bIns="71433" numCol="1" spcCol="38100" rtlCol="0" anchor="t" forceAA="0">
            <a:spAutoFit/>
          </a:bodyPr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ru-RU" altLang="en-US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charset="0"/>
                <a:ea typeface="+mn-ea"/>
                <a:cs typeface="Times New Roman" panose="02020603050405020304" charset="0"/>
                <a:sym typeface="Helvetica Neue"/>
              </a:rPr>
              <a:t>Методы</a:t>
            </a:r>
            <a:r>
              <a:rPr kumimoji="0" lang="ru-RU" altLang="en-US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charset="0"/>
                <a:ea typeface="+mn-ea"/>
                <a:cs typeface="Times New Roman" panose="02020603050405020304" charset="0"/>
                <a:sym typeface="Helvetica Neue"/>
              </a:rPr>
              <a:t> - это ключевое слово, которое позволяет выполнить определенные действия с тем у чего вызывается метод.</a:t>
            </a:r>
            <a:endParaRPr kumimoji="0" lang="ru-RU" altLang="en-US" sz="3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 panose="02020603050405020304" charset="0"/>
              <a:ea typeface="+mn-ea"/>
              <a:cs typeface="Times New Roman" panose="02020603050405020304" charset="0"/>
              <a:sym typeface="Helvetica Neue"/>
            </a:endParaRPr>
          </a:p>
        </p:txBody>
      </p:sp>
      <p:pic>
        <p:nvPicPr>
          <p:cNvPr id="7" name="Изображение 6"/>
          <p:cNvPicPr>
            <a:picLocks noChangeAspect="1"/>
          </p:cNvPicPr>
          <p:nvPr/>
        </p:nvPicPr>
        <p:blipFill>
          <a:blip r:embed="rId2"/>
          <a:srcRect l="30527" t="58464" r="19146" b="30712"/>
          <a:stretch>
            <a:fillRect/>
          </a:stretch>
        </p:blipFill>
        <p:spPr>
          <a:xfrm>
            <a:off x="774065" y="3476625"/>
            <a:ext cx="11110595" cy="134366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Рисунок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033530" y="199616"/>
            <a:ext cx="1959864" cy="603058"/>
          </a:xfrm>
          <a:prstGeom prst="rect">
            <a:avLst/>
          </a:prstGeom>
        </p:spPr>
      </p:pic>
      <p:sp>
        <p:nvSpPr>
          <p:cNvPr id="2" name="Текстовое поле 1"/>
          <p:cNvSpPr txBox="1"/>
          <p:nvPr/>
        </p:nvSpPr>
        <p:spPr>
          <a:xfrm>
            <a:off x="1283970" y="-16510"/>
            <a:ext cx="9119870" cy="8191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3" tIns="71433" rIns="71433" bIns="71433" numCol="1" spcCol="38100" rtlCol="0" anchor="t" forceAA="0">
            <a:spAutoFit/>
          </a:bodyPr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ru-RU" altLang="en-US" sz="4400" b="1" u="none" strike="noStrike" cap="none" spc="0" normalizeH="0" baseline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FillTx/>
                <a:latin typeface="Times New Roman" panose="02020603050405020304" charset="0"/>
                <a:ea typeface="+mn-ea"/>
                <a:cs typeface="Times New Roman" panose="02020603050405020304" charset="0"/>
                <a:sym typeface="Helvetica Neue"/>
              </a:rPr>
              <a:t> Методы списков</a:t>
            </a:r>
            <a:endParaRPr kumimoji="0" lang="en-US" altLang="ru-RU" sz="4400" b="1" u="none" strike="noStrike" cap="none" spc="0" normalizeH="0" baseline="0">
              <a:ln>
                <a:noFill/>
              </a:ln>
              <a:solidFill>
                <a:schemeClr val="tx2">
                  <a:lumMod val="50000"/>
                </a:schemeClr>
              </a:solidFill>
              <a:effectLst/>
              <a:uFillTx/>
              <a:latin typeface="Times New Roman" panose="02020603050405020304" charset="0"/>
              <a:ea typeface="+mn-ea"/>
              <a:cs typeface="Times New Roman" panose="02020603050405020304" charset="0"/>
              <a:sym typeface="Helvetica Neue"/>
            </a:endParaRPr>
          </a:p>
        </p:txBody>
      </p:sp>
      <p:pic>
        <p:nvPicPr>
          <p:cNvPr id="3" name="Изображение 2"/>
          <p:cNvPicPr>
            <a:picLocks noChangeAspect="1"/>
          </p:cNvPicPr>
          <p:nvPr/>
        </p:nvPicPr>
        <p:blipFill>
          <a:blip r:embed="rId2"/>
          <a:srcRect l="41069" t="35026" r="24270" b="18472"/>
          <a:stretch>
            <a:fillRect/>
          </a:stretch>
        </p:blipFill>
        <p:spPr>
          <a:xfrm>
            <a:off x="2507615" y="802640"/>
            <a:ext cx="7896225" cy="595566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Рисунок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033530" y="199616"/>
            <a:ext cx="1959864" cy="603058"/>
          </a:xfrm>
          <a:prstGeom prst="rect">
            <a:avLst/>
          </a:prstGeom>
        </p:spPr>
      </p:pic>
      <p:sp>
        <p:nvSpPr>
          <p:cNvPr id="2" name="Текстовое поле 1"/>
          <p:cNvSpPr txBox="1"/>
          <p:nvPr/>
        </p:nvSpPr>
        <p:spPr>
          <a:xfrm>
            <a:off x="1283970" y="-16510"/>
            <a:ext cx="9119870" cy="8191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3" tIns="71433" rIns="71433" bIns="71433" numCol="1" spcCol="38100" rtlCol="0" anchor="t" forceAA="0">
            <a:spAutoFit/>
          </a:bodyPr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ru-RU" altLang="en-US" sz="4400" b="1" u="none" strike="noStrike" cap="none" spc="0" normalizeH="0" baseline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FillTx/>
                <a:latin typeface="Times New Roman" panose="02020603050405020304" charset="0"/>
                <a:ea typeface="+mn-ea"/>
                <a:cs typeface="Times New Roman" panose="02020603050405020304" charset="0"/>
                <a:sym typeface="Helvetica Neue"/>
              </a:rPr>
              <a:t> Словари(dict)</a:t>
            </a:r>
            <a:endParaRPr kumimoji="0" lang="ru-RU" altLang="en-US" sz="4400" b="1" u="none" strike="noStrike" cap="none" spc="0" normalizeH="0" baseline="0">
              <a:ln>
                <a:noFill/>
              </a:ln>
              <a:solidFill>
                <a:schemeClr val="tx2">
                  <a:lumMod val="50000"/>
                </a:schemeClr>
              </a:solidFill>
              <a:effectLst/>
              <a:uFillTx/>
              <a:latin typeface="Times New Roman" panose="02020603050405020304" charset="0"/>
              <a:ea typeface="+mn-ea"/>
              <a:cs typeface="Times New Roman" panose="02020603050405020304" charset="0"/>
              <a:sym typeface="Helvetica Neue"/>
            </a:endParaRPr>
          </a:p>
        </p:txBody>
      </p:sp>
      <p:sp>
        <p:nvSpPr>
          <p:cNvPr id="4" name="Текстовое поле 3"/>
          <p:cNvSpPr txBox="1"/>
          <p:nvPr/>
        </p:nvSpPr>
        <p:spPr>
          <a:xfrm>
            <a:off x="1483995" y="1016635"/>
            <a:ext cx="9491980" cy="16192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3" tIns="71433" rIns="71433" bIns="71433" numCol="1" spcCol="38100" rtlCol="0" anchor="t" forceAA="0">
            <a:spAutoFit/>
          </a:bodyPr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ru-RU" altLang="en-US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charset="0"/>
                <a:ea typeface="+mn-ea"/>
                <a:cs typeface="Times New Roman" panose="02020603050405020304" charset="0"/>
                <a:sym typeface="Helvetica Neue"/>
              </a:rPr>
              <a:t>Словарь — неупорядоченная структура данных, которая позволяет хранить пары «ключ — значение». </a:t>
            </a:r>
            <a:endParaRPr kumimoji="0" lang="ru-RU" altLang="en-US" sz="3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 panose="02020603050405020304" charset="0"/>
              <a:ea typeface="+mn-ea"/>
              <a:cs typeface="Times New Roman" panose="02020603050405020304" charset="0"/>
              <a:sym typeface="Helvetica Neue"/>
            </a:endParaRPr>
          </a:p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ru-RU" altLang="en-US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charset="0"/>
                <a:ea typeface="+mn-ea"/>
                <a:cs typeface="Times New Roman" panose="02020603050405020304" charset="0"/>
                <a:sym typeface="Helvetica Neue"/>
              </a:rPr>
              <a:t>имя_словаря = {‘ключ’: ‘значение’, ...}</a:t>
            </a:r>
            <a:endParaRPr kumimoji="0" lang="ru-RU" altLang="en-US" sz="3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 panose="02020603050405020304" charset="0"/>
              <a:ea typeface="+mn-ea"/>
              <a:cs typeface="Times New Roman" panose="02020603050405020304" charset="0"/>
              <a:sym typeface="Helvetica Neue"/>
            </a:endParaRPr>
          </a:p>
        </p:txBody>
      </p:sp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2"/>
          <a:srcRect l="31845" t="56380" r="20610" b="31753"/>
          <a:stretch>
            <a:fillRect/>
          </a:stretch>
        </p:blipFill>
        <p:spPr>
          <a:xfrm>
            <a:off x="2217420" y="3286125"/>
            <a:ext cx="8493760" cy="1191895"/>
          </a:xfrm>
          <a:prstGeom prst="rect">
            <a:avLst/>
          </a:prstGeom>
        </p:spPr>
      </p:pic>
      <p:sp>
        <p:nvSpPr>
          <p:cNvPr id="6" name="Текстовое поле 5"/>
          <p:cNvSpPr txBox="1"/>
          <p:nvPr/>
        </p:nvSpPr>
        <p:spPr>
          <a:xfrm>
            <a:off x="2426335" y="4897120"/>
            <a:ext cx="8284845" cy="14344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3" tIns="71433" rIns="71433" bIns="71433" numCol="1" spcCol="38100" rtlCol="0" anchor="t" forceAA="0">
            <a:spAutoFit/>
          </a:bodyPr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ru-RU" altLang="en-US" sz="2800" b="0" i="1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charset="0"/>
                <a:ea typeface="+mn-ea"/>
                <a:cs typeface="Times New Roman" panose="02020603050405020304" charset="0"/>
                <a:sym typeface="Helvetica Neue"/>
              </a:rPr>
              <a:t>Данный словарь использует строки в качестве ключей, однако ключом может являться в принципе любой неизменяемый тип данных.</a:t>
            </a:r>
            <a:endParaRPr kumimoji="0" lang="ru-RU" altLang="en-US" sz="2800" b="0" i="1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 panose="02020603050405020304" charset="0"/>
              <a:ea typeface="+mn-ea"/>
              <a:cs typeface="Times New Roman" panose="02020603050405020304" charset="0"/>
              <a:sym typeface="Helvetica Neue"/>
            </a:endParaRPr>
          </a:p>
        </p:txBody>
      </p:sp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Рисунок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033530" y="199616"/>
            <a:ext cx="1959864" cy="603058"/>
          </a:xfrm>
          <a:prstGeom prst="rect">
            <a:avLst/>
          </a:prstGeom>
        </p:spPr>
      </p:pic>
      <p:sp>
        <p:nvSpPr>
          <p:cNvPr id="2" name="Текстовое поле 1"/>
          <p:cNvSpPr txBox="1"/>
          <p:nvPr/>
        </p:nvSpPr>
        <p:spPr>
          <a:xfrm>
            <a:off x="1283970" y="-16510"/>
            <a:ext cx="9119870" cy="8191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3" tIns="71433" rIns="71433" bIns="71433" numCol="1" spcCol="38100" rtlCol="0" anchor="t" forceAA="0">
            <a:spAutoFit/>
          </a:bodyPr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ru-RU" altLang="en-US" sz="4400" b="1" u="none" strike="noStrike" cap="none" spc="0" normalizeH="0" baseline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FillTx/>
                <a:latin typeface="Times New Roman" panose="02020603050405020304" charset="0"/>
                <a:ea typeface="+mn-ea"/>
                <a:cs typeface="Times New Roman" panose="02020603050405020304" charset="0"/>
                <a:sym typeface="Helvetica Neue"/>
              </a:rPr>
              <a:t>Получение данных из словари</a:t>
            </a:r>
            <a:endParaRPr kumimoji="0" lang="ru-RU" altLang="en-US" sz="4400" b="1" u="none" strike="noStrike" cap="none" spc="0" normalizeH="0" baseline="0">
              <a:ln>
                <a:noFill/>
              </a:ln>
              <a:solidFill>
                <a:schemeClr val="tx2">
                  <a:lumMod val="50000"/>
                </a:schemeClr>
              </a:solidFill>
              <a:effectLst/>
              <a:uFillTx/>
              <a:latin typeface="Times New Roman" panose="02020603050405020304" charset="0"/>
              <a:ea typeface="+mn-ea"/>
              <a:cs typeface="Times New Roman" panose="02020603050405020304" charset="0"/>
              <a:sym typeface="Helvetica Neue"/>
            </a:endParaRPr>
          </a:p>
        </p:txBody>
      </p:sp>
      <p:sp>
        <p:nvSpPr>
          <p:cNvPr id="3" name="Текстовое поле 2"/>
          <p:cNvSpPr txBox="1"/>
          <p:nvPr/>
        </p:nvSpPr>
        <p:spPr>
          <a:xfrm>
            <a:off x="911860" y="1029335"/>
            <a:ext cx="10367645" cy="21120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3" tIns="71433" rIns="71433" bIns="71433" numCol="1" spcCol="38100" rtlCol="0" anchor="t" forceAA="0">
            <a:spAutoFit/>
          </a:bodyPr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ru-RU" altLang="en-US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charset="0"/>
                <a:ea typeface="+mn-ea"/>
                <a:cs typeface="Times New Roman" panose="02020603050405020304" charset="0"/>
                <a:sym typeface="Helvetica Neue"/>
              </a:rPr>
              <a:t>Для получения значения конкретного ключа </a:t>
            </a:r>
            <a:r>
              <a:rPr kumimoji="0" lang="ru-RU" altLang="en-US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charset="0"/>
                <a:ea typeface="+mn-ea"/>
                <a:cs typeface="Times New Roman" panose="02020603050405020304" charset="0"/>
                <a:sym typeface="Helvetica Neue"/>
              </a:rPr>
              <a:t>используются квадратные скобки []. </a:t>
            </a:r>
            <a:endParaRPr kumimoji="0" lang="ru-RU" altLang="en-US" sz="3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 panose="02020603050405020304" charset="0"/>
              <a:ea typeface="+mn-ea"/>
              <a:cs typeface="Times New Roman" panose="02020603050405020304" charset="0"/>
              <a:sym typeface="Helvetica Neue"/>
            </a:endParaRPr>
          </a:p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ru-RU" altLang="en-US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charset="0"/>
                <a:ea typeface="+mn-ea"/>
                <a:cs typeface="Times New Roman" panose="02020603050405020304" charset="0"/>
                <a:sym typeface="Helvetica Neue"/>
              </a:rPr>
              <a:t>Предположим, что в нашем словаре есть пара </a:t>
            </a:r>
            <a:endParaRPr kumimoji="0" lang="ru-RU" altLang="en-US" sz="3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 panose="02020603050405020304" charset="0"/>
              <a:ea typeface="+mn-ea"/>
              <a:cs typeface="Times New Roman" panose="02020603050405020304" charset="0"/>
              <a:sym typeface="Helvetica Neue"/>
            </a:endParaRPr>
          </a:p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ru-RU" altLang="en-US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charset="0"/>
                <a:ea typeface="+mn-ea"/>
                <a:cs typeface="Times New Roman" panose="02020603050405020304" charset="0"/>
                <a:sym typeface="Helvetica Neue"/>
              </a:rPr>
              <a:t>“марафон”: “гонка бегунов длиной около 26 миль”.</a:t>
            </a:r>
            <a:endParaRPr kumimoji="0" lang="ru-RU" altLang="en-US" sz="3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 panose="02020603050405020304" charset="0"/>
              <a:ea typeface="+mn-ea"/>
              <a:cs typeface="Times New Roman" panose="02020603050405020304" charset="0"/>
              <a:sym typeface="Helvetica Neue"/>
            </a:endParaRPr>
          </a:p>
        </p:txBody>
      </p:sp>
      <p:pic>
        <p:nvPicPr>
          <p:cNvPr id="7" name="Изображение 6"/>
          <p:cNvPicPr>
            <a:picLocks noChangeAspect="1"/>
          </p:cNvPicPr>
          <p:nvPr/>
        </p:nvPicPr>
        <p:blipFill>
          <a:blip r:embed="rId2"/>
          <a:srcRect l="40922" t="61068" r="27638" b="29931"/>
          <a:stretch>
            <a:fillRect/>
          </a:stretch>
        </p:blipFill>
        <p:spPr>
          <a:xfrm>
            <a:off x="2743200" y="3368675"/>
            <a:ext cx="7049135" cy="1134745"/>
          </a:xfrm>
          <a:prstGeom prst="rect">
            <a:avLst/>
          </a:prstGeom>
        </p:spPr>
      </p:pic>
      <p:sp>
        <p:nvSpPr>
          <p:cNvPr id="8" name="Текстовое поле 7"/>
          <p:cNvSpPr txBox="1"/>
          <p:nvPr/>
        </p:nvSpPr>
        <p:spPr>
          <a:xfrm>
            <a:off x="2407285" y="5115560"/>
            <a:ext cx="7626350" cy="16192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3" tIns="71433" rIns="71433" bIns="71433" numCol="1" spcCol="38100" rtlCol="0" anchor="t" forceAA="0">
            <a:spAutoFit/>
          </a:bodyPr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ru-RU" altLang="en-US" sz="3200" b="0" i="1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charset="0"/>
                <a:ea typeface="+mn-ea"/>
                <a:cs typeface="Times New Roman" panose="02020603050405020304" charset="0"/>
                <a:sym typeface="Helvetica Neue"/>
              </a:rPr>
              <a:t>Если попытаетесь получить значение по несуществующему ключу, то Вы получите ошибку.</a:t>
            </a:r>
            <a:endParaRPr kumimoji="0" lang="ru-RU" altLang="en-US" sz="3200" b="0" i="1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 panose="02020603050405020304" charset="0"/>
              <a:ea typeface="+mn-ea"/>
              <a:cs typeface="Times New Roman" panose="02020603050405020304" charset="0"/>
              <a:sym typeface="Helvetica Neue"/>
            </a:endParaRPr>
          </a:p>
        </p:txBody>
      </p:sp>
    </p:spTree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Рисунок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033530" y="199616"/>
            <a:ext cx="1959864" cy="603058"/>
          </a:xfrm>
          <a:prstGeom prst="rect">
            <a:avLst/>
          </a:prstGeom>
        </p:spPr>
      </p:pic>
      <p:sp>
        <p:nvSpPr>
          <p:cNvPr id="2" name="Текстовое поле 1"/>
          <p:cNvSpPr txBox="1"/>
          <p:nvPr/>
        </p:nvSpPr>
        <p:spPr>
          <a:xfrm>
            <a:off x="1283970" y="-16510"/>
            <a:ext cx="9119870" cy="8191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3" tIns="71433" rIns="71433" bIns="71433" numCol="1" spcCol="38100" rtlCol="0" anchor="t" forceAA="0">
            <a:spAutoFit/>
          </a:bodyPr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ru-RU" altLang="en-US" sz="4400" b="1" u="none" strike="noStrike" cap="none" spc="0" normalizeH="0" baseline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FillTx/>
                <a:latin typeface="Times New Roman" panose="02020603050405020304" charset="0"/>
                <a:ea typeface="+mn-ea"/>
                <a:cs typeface="Times New Roman" panose="02020603050405020304" charset="0"/>
                <a:sym typeface="Helvetica Neue"/>
              </a:rPr>
              <a:t>Добавление в словарь </a:t>
            </a:r>
            <a:endParaRPr kumimoji="0" lang="ru-RU" altLang="en-US" sz="4400" b="1" u="none" strike="noStrike" cap="none" spc="0" normalizeH="0" baseline="0">
              <a:ln>
                <a:noFill/>
              </a:ln>
              <a:solidFill>
                <a:schemeClr val="tx2">
                  <a:lumMod val="50000"/>
                </a:schemeClr>
              </a:solidFill>
              <a:effectLst/>
              <a:uFillTx/>
              <a:latin typeface="Times New Roman" panose="02020603050405020304" charset="0"/>
              <a:ea typeface="+mn-ea"/>
              <a:cs typeface="Times New Roman" panose="02020603050405020304" charset="0"/>
              <a:sym typeface="Helvetica Neue"/>
            </a:endParaRPr>
          </a:p>
        </p:txBody>
      </p:sp>
      <p:sp>
        <p:nvSpPr>
          <p:cNvPr id="4" name="Текстовое поле 3"/>
          <p:cNvSpPr txBox="1"/>
          <p:nvPr/>
        </p:nvSpPr>
        <p:spPr>
          <a:xfrm>
            <a:off x="2512060" y="1478280"/>
            <a:ext cx="7167880" cy="16192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3" tIns="71433" rIns="71433" bIns="71433" numCol="1" spcCol="38100" rtlCol="0" anchor="t" forceAA="0">
            <a:spAutoFit/>
          </a:bodyPr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ru-RU" altLang="en-US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charset="0"/>
                <a:ea typeface="+mn-ea"/>
                <a:cs typeface="Times New Roman" panose="02020603050405020304" charset="0"/>
                <a:sym typeface="Helvetica Neue"/>
              </a:rPr>
              <a:t>Добавление новых пар в словарь происходит достаточно просто:</a:t>
            </a:r>
            <a:endParaRPr kumimoji="0" lang="ru-RU" altLang="en-US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 panose="02020603050405020304" charset="0"/>
              <a:ea typeface="+mn-ea"/>
              <a:cs typeface="Times New Roman" panose="02020603050405020304" charset="0"/>
              <a:sym typeface="Helvetica Neue"/>
            </a:endParaRPr>
          </a:p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ru-RU" altLang="en-US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charset="0"/>
                <a:ea typeface="+mn-ea"/>
                <a:cs typeface="Times New Roman" panose="02020603050405020304" charset="0"/>
                <a:sym typeface="Helvetica Neue"/>
              </a:rPr>
              <a:t>имя_словаря[ключ] = значение</a:t>
            </a:r>
            <a:endParaRPr kumimoji="0" lang="ru-RU" altLang="en-US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 panose="02020603050405020304" charset="0"/>
              <a:ea typeface="+mn-ea"/>
              <a:cs typeface="Times New Roman" panose="02020603050405020304" charset="0"/>
              <a:sym typeface="Helvetica Neue"/>
            </a:endParaRPr>
          </a:p>
        </p:txBody>
      </p:sp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2"/>
          <a:srcRect l="30088" t="64714" r="17682" b="26806"/>
          <a:stretch>
            <a:fillRect/>
          </a:stretch>
        </p:blipFill>
        <p:spPr>
          <a:xfrm>
            <a:off x="815975" y="3838575"/>
            <a:ext cx="11177270" cy="102044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Рисунок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033530" y="199616"/>
            <a:ext cx="1959864" cy="603058"/>
          </a:xfrm>
          <a:prstGeom prst="rect">
            <a:avLst/>
          </a:prstGeom>
        </p:spPr>
      </p:pic>
      <p:sp>
        <p:nvSpPr>
          <p:cNvPr id="2" name="Текстовое поле 1"/>
          <p:cNvSpPr txBox="1"/>
          <p:nvPr/>
        </p:nvSpPr>
        <p:spPr>
          <a:xfrm>
            <a:off x="1283970" y="-16510"/>
            <a:ext cx="9119870" cy="8191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3" tIns="71433" rIns="71433" bIns="71433" numCol="1" spcCol="38100" rtlCol="0" anchor="t" forceAA="0">
            <a:spAutoFit/>
          </a:bodyPr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ru-RU" altLang="en-US" sz="4400" b="1" u="none" strike="noStrike" cap="none" spc="0" normalizeH="0" baseline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FillTx/>
                <a:latin typeface="Times New Roman" panose="02020603050405020304" charset="0"/>
                <a:ea typeface="+mn-ea"/>
                <a:cs typeface="Times New Roman" panose="02020603050405020304" charset="0"/>
                <a:sym typeface="Helvetica Neue"/>
              </a:rPr>
              <a:t>Обновление в словаре </a:t>
            </a:r>
            <a:endParaRPr kumimoji="0" lang="ru-RU" altLang="en-US" sz="4400" b="1" u="none" strike="noStrike" cap="none" spc="0" normalizeH="0" baseline="0">
              <a:ln>
                <a:noFill/>
              </a:ln>
              <a:solidFill>
                <a:schemeClr val="tx2">
                  <a:lumMod val="50000"/>
                </a:schemeClr>
              </a:solidFill>
              <a:effectLst/>
              <a:uFillTx/>
              <a:latin typeface="Times New Roman" panose="02020603050405020304" charset="0"/>
              <a:ea typeface="+mn-ea"/>
              <a:cs typeface="Times New Roman" panose="02020603050405020304" charset="0"/>
              <a:sym typeface="Helvetica Neue"/>
            </a:endParaRPr>
          </a:p>
        </p:txBody>
      </p:sp>
      <p:sp>
        <p:nvSpPr>
          <p:cNvPr id="3" name="Текстовое поле 2"/>
          <p:cNvSpPr txBox="1"/>
          <p:nvPr/>
        </p:nvSpPr>
        <p:spPr>
          <a:xfrm>
            <a:off x="2279650" y="1573530"/>
            <a:ext cx="8124190" cy="16192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3" tIns="71433" rIns="71433" bIns="71433" numCol="1" spcCol="38100" rtlCol="0" anchor="t" forceAA="0">
            <a:spAutoFit/>
          </a:bodyPr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ru-RU" altLang="en-US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charset="0"/>
                <a:ea typeface="+mn-ea"/>
                <a:cs typeface="Times New Roman" panose="02020603050405020304" charset="0"/>
                <a:sym typeface="Helvetica Neue"/>
              </a:rPr>
              <a:t>Обновление существующих значений происходит абсолютно также:</a:t>
            </a:r>
            <a:endParaRPr kumimoji="0" lang="ru-RU" altLang="en-US" sz="3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 panose="02020603050405020304" charset="0"/>
              <a:ea typeface="+mn-ea"/>
              <a:cs typeface="Times New Roman" panose="02020603050405020304" charset="0"/>
              <a:sym typeface="Helvetica Neue"/>
            </a:endParaRPr>
          </a:p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ru-RU" altLang="en-US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charset="0"/>
                <a:ea typeface="+mn-ea"/>
                <a:cs typeface="Times New Roman" panose="02020603050405020304" charset="0"/>
                <a:sym typeface="Helvetica Neue"/>
              </a:rPr>
              <a:t>имя_словаря[ключ] = значение</a:t>
            </a:r>
            <a:endParaRPr kumimoji="0" lang="ru-RU" altLang="en-US" sz="32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 panose="02020603050405020304" charset="0"/>
              <a:ea typeface="+mn-ea"/>
              <a:cs typeface="Times New Roman" panose="02020603050405020304" charset="0"/>
              <a:sym typeface="Helvetica Neue"/>
            </a:endParaRPr>
          </a:p>
        </p:txBody>
      </p:sp>
      <p:pic>
        <p:nvPicPr>
          <p:cNvPr id="6" name="Изображение 5"/>
          <p:cNvPicPr>
            <a:picLocks noChangeAspect="1"/>
          </p:cNvPicPr>
          <p:nvPr/>
        </p:nvPicPr>
        <p:blipFill>
          <a:blip r:embed="rId2"/>
          <a:srcRect l="34187" t="66276" r="20317" b="26024"/>
          <a:stretch>
            <a:fillRect/>
          </a:stretch>
        </p:blipFill>
        <p:spPr>
          <a:xfrm>
            <a:off x="837565" y="4143375"/>
            <a:ext cx="10517505" cy="100076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Рисунок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033530" y="199616"/>
            <a:ext cx="1959864" cy="603058"/>
          </a:xfrm>
          <a:prstGeom prst="rect">
            <a:avLst/>
          </a:prstGeom>
        </p:spPr>
      </p:pic>
      <p:sp>
        <p:nvSpPr>
          <p:cNvPr id="2" name="Текстовое поле 1"/>
          <p:cNvSpPr txBox="1"/>
          <p:nvPr/>
        </p:nvSpPr>
        <p:spPr>
          <a:xfrm>
            <a:off x="1283970" y="-16510"/>
            <a:ext cx="9119870" cy="8191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3" tIns="71433" rIns="71433" bIns="71433" numCol="1" spcCol="38100" rtlCol="0" anchor="t" forceAA="0">
            <a:spAutoFit/>
          </a:bodyPr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ru-RU" altLang="en-US" sz="4400" b="1" u="none" strike="noStrike" cap="none" spc="0" normalizeH="0" baseline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FillTx/>
                <a:latin typeface="Times New Roman" panose="02020603050405020304" charset="0"/>
                <a:ea typeface="+mn-ea"/>
                <a:cs typeface="Times New Roman" panose="02020603050405020304" charset="0"/>
                <a:sym typeface="Helvetica Neue"/>
              </a:rPr>
              <a:t>Удаление из словаря </a:t>
            </a:r>
            <a:endParaRPr kumimoji="0" lang="ru-RU" altLang="en-US" sz="4400" b="1" u="none" strike="noStrike" cap="none" spc="0" normalizeH="0" baseline="0">
              <a:ln>
                <a:noFill/>
              </a:ln>
              <a:solidFill>
                <a:schemeClr val="tx2">
                  <a:lumMod val="50000"/>
                </a:schemeClr>
              </a:solidFill>
              <a:effectLst/>
              <a:uFillTx/>
              <a:latin typeface="Times New Roman" panose="02020603050405020304" charset="0"/>
              <a:ea typeface="+mn-ea"/>
              <a:cs typeface="Times New Roman" panose="02020603050405020304" charset="0"/>
              <a:sym typeface="Helvetica Neue"/>
            </a:endParaRPr>
          </a:p>
        </p:txBody>
      </p:sp>
      <p:sp>
        <p:nvSpPr>
          <p:cNvPr id="4" name="Текстовое поле 3"/>
          <p:cNvSpPr txBox="1"/>
          <p:nvPr/>
        </p:nvSpPr>
        <p:spPr>
          <a:xfrm>
            <a:off x="2605405" y="1202690"/>
            <a:ext cx="6980555" cy="16192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3" tIns="71433" rIns="71433" bIns="71433" numCol="1" spcCol="38100" rtlCol="0" anchor="t" forceAA="0">
            <a:spAutoFit/>
          </a:bodyPr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ru-RU" altLang="en-US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charset="0"/>
                <a:ea typeface="+mn-ea"/>
                <a:cs typeface="Times New Roman" panose="02020603050405020304" charset="0"/>
                <a:sym typeface="Helvetica Neue"/>
              </a:rPr>
              <a:t>Для удаления ключа и соответствующего значения из словаря можно использовать </a:t>
            </a:r>
            <a:r>
              <a:rPr kumimoji="0" lang="ru-RU" altLang="en-US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charset="0"/>
                <a:ea typeface="+mn-ea"/>
                <a:cs typeface="Times New Roman" panose="02020603050405020304" charset="0"/>
                <a:sym typeface="Helvetica Neue"/>
              </a:rPr>
              <a:t>del</a:t>
            </a:r>
            <a:endParaRPr kumimoji="0" lang="ru-RU" altLang="en-US" sz="32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 panose="02020603050405020304" charset="0"/>
              <a:ea typeface="+mn-ea"/>
              <a:cs typeface="Times New Roman" panose="02020603050405020304" charset="0"/>
              <a:sym typeface="Helvetica Neue"/>
            </a:endParaRPr>
          </a:p>
        </p:txBody>
      </p:sp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2"/>
          <a:srcRect l="31259" t="61068" r="19585" b="28108"/>
          <a:stretch>
            <a:fillRect/>
          </a:stretch>
        </p:blipFill>
        <p:spPr>
          <a:xfrm>
            <a:off x="1657350" y="3819525"/>
            <a:ext cx="9467850" cy="117221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Рисунок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033530" y="199616"/>
            <a:ext cx="1959864" cy="603058"/>
          </a:xfrm>
          <a:prstGeom prst="rect">
            <a:avLst/>
          </a:prstGeom>
        </p:spPr>
      </p:pic>
      <p:sp>
        <p:nvSpPr>
          <p:cNvPr id="2" name="Текстовое поле 1"/>
          <p:cNvSpPr txBox="1"/>
          <p:nvPr/>
        </p:nvSpPr>
        <p:spPr>
          <a:xfrm>
            <a:off x="1283970" y="-16510"/>
            <a:ext cx="9119870" cy="8191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3" tIns="71433" rIns="71433" bIns="71433" numCol="1" spcCol="38100" rtlCol="0" anchor="t" forceAA="0">
            <a:spAutoFit/>
          </a:bodyPr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ru-RU" altLang="en-US" sz="4400" b="1" u="none" strike="noStrike" cap="none" spc="0" normalizeH="0" baseline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FillTx/>
                <a:latin typeface="Times New Roman" panose="02020603050405020304" charset="0"/>
                <a:ea typeface="+mn-ea"/>
                <a:cs typeface="Times New Roman" panose="02020603050405020304" charset="0"/>
                <a:sym typeface="Helvetica Neue"/>
              </a:rPr>
              <a:t>Метод Update </a:t>
            </a:r>
            <a:endParaRPr kumimoji="0" lang="ru-RU" altLang="en-US" sz="4400" b="1" u="none" strike="noStrike" cap="none" spc="0" normalizeH="0" baseline="0">
              <a:ln>
                <a:noFill/>
              </a:ln>
              <a:solidFill>
                <a:schemeClr val="tx2">
                  <a:lumMod val="50000"/>
                </a:schemeClr>
              </a:solidFill>
              <a:effectLst/>
              <a:uFillTx/>
              <a:latin typeface="Times New Roman" panose="02020603050405020304" charset="0"/>
              <a:ea typeface="+mn-ea"/>
              <a:cs typeface="Times New Roman" panose="02020603050405020304" charset="0"/>
              <a:sym typeface="Helvetica Neue"/>
            </a:endParaRPr>
          </a:p>
        </p:txBody>
      </p:sp>
      <p:sp>
        <p:nvSpPr>
          <p:cNvPr id="3" name="Текстовое поле 2"/>
          <p:cNvSpPr txBox="1"/>
          <p:nvPr/>
        </p:nvSpPr>
        <p:spPr>
          <a:xfrm>
            <a:off x="2025650" y="1200150"/>
            <a:ext cx="9092565" cy="16192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3" tIns="71433" rIns="71433" bIns="71433" numCol="1" spcCol="38100" rtlCol="0" anchor="t" forceAA="0">
            <a:spAutoFit/>
          </a:bodyPr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ru-RU" altLang="en-US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charset="0"/>
                <a:ea typeface="+mn-ea"/>
                <a:cs typeface="Times New Roman" panose="02020603050405020304" charset="0"/>
                <a:sym typeface="Helvetica Neue"/>
              </a:rPr>
              <a:t>Метод </a:t>
            </a:r>
            <a:r>
              <a:rPr kumimoji="0" lang="ru-RU" altLang="en-US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charset="0"/>
                <a:ea typeface="+mn-ea"/>
                <a:cs typeface="Times New Roman" panose="02020603050405020304" charset="0"/>
                <a:sym typeface="Helvetica Neue"/>
              </a:rPr>
              <a:t>update()</a:t>
            </a:r>
            <a:r>
              <a:rPr kumimoji="0" lang="ru-RU" altLang="en-US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charset="0"/>
                <a:ea typeface="+mn-ea"/>
                <a:cs typeface="Times New Roman" panose="02020603050405020304" charset="0"/>
                <a:sym typeface="Helvetica Neue"/>
              </a:rPr>
              <a:t> пригодится, если нужно обновить несколько пар сразу. Метод принимает другой словарь в качестве аргумента.</a:t>
            </a:r>
            <a:endParaRPr kumimoji="0" lang="ru-RU" altLang="en-US" sz="3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 panose="02020603050405020304" charset="0"/>
              <a:ea typeface="+mn-ea"/>
              <a:cs typeface="Times New Roman" panose="02020603050405020304" charset="0"/>
              <a:sym typeface="Helvetica Neue"/>
            </a:endParaRPr>
          </a:p>
        </p:txBody>
      </p:sp>
      <p:pic>
        <p:nvPicPr>
          <p:cNvPr id="6" name="Изображение 5"/>
          <p:cNvPicPr>
            <a:picLocks noChangeAspect="1"/>
          </p:cNvPicPr>
          <p:nvPr/>
        </p:nvPicPr>
        <p:blipFill>
          <a:blip r:embed="rId2"/>
          <a:srcRect l="33602" t="64453" r="21635" b="23941"/>
          <a:stretch>
            <a:fillRect/>
          </a:stretch>
        </p:blipFill>
        <p:spPr>
          <a:xfrm>
            <a:off x="2025650" y="3800475"/>
            <a:ext cx="9744075" cy="142049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Рисунок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033530" y="199616"/>
            <a:ext cx="1959864" cy="603058"/>
          </a:xfrm>
          <a:prstGeom prst="rect">
            <a:avLst/>
          </a:prstGeom>
        </p:spPr>
      </p:pic>
      <p:sp>
        <p:nvSpPr>
          <p:cNvPr id="2" name="Текстовое поле 1"/>
          <p:cNvSpPr txBox="1"/>
          <p:nvPr/>
        </p:nvSpPr>
        <p:spPr>
          <a:xfrm>
            <a:off x="1283970" y="-16510"/>
            <a:ext cx="9119870" cy="8191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3" tIns="71433" rIns="71433" bIns="71433" numCol="1" spcCol="38100" rtlCol="0" anchor="t" forceAA="0">
            <a:spAutoFit/>
          </a:bodyPr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ru-RU" altLang="en-US" sz="4400" b="1" u="none" strike="noStrike" cap="none" spc="0" normalizeH="0" baseline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FillTx/>
                <a:latin typeface="Times New Roman" panose="02020603050405020304" charset="0"/>
                <a:ea typeface="+mn-ea"/>
                <a:cs typeface="Times New Roman" panose="02020603050405020304" charset="0"/>
                <a:sym typeface="Helvetica Neue"/>
              </a:rPr>
              <a:t>Метод Get </a:t>
            </a:r>
            <a:endParaRPr kumimoji="0" lang="ru-RU" altLang="en-US" sz="4400" b="1" u="none" strike="noStrike" cap="none" spc="0" normalizeH="0" baseline="0">
              <a:ln>
                <a:noFill/>
              </a:ln>
              <a:solidFill>
                <a:schemeClr val="tx2">
                  <a:lumMod val="50000"/>
                </a:schemeClr>
              </a:solidFill>
              <a:effectLst/>
              <a:uFillTx/>
              <a:latin typeface="Times New Roman" panose="02020603050405020304" charset="0"/>
              <a:ea typeface="+mn-ea"/>
              <a:cs typeface="Times New Roman" panose="02020603050405020304" charset="0"/>
              <a:sym typeface="Helvetica Neue"/>
            </a:endParaRPr>
          </a:p>
        </p:txBody>
      </p:sp>
      <p:sp>
        <p:nvSpPr>
          <p:cNvPr id="4" name="Текстовое поле 3"/>
          <p:cNvSpPr txBox="1"/>
          <p:nvPr/>
        </p:nvSpPr>
        <p:spPr>
          <a:xfrm>
            <a:off x="1931035" y="1098550"/>
            <a:ext cx="8485505" cy="16192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3" tIns="71433" rIns="71433" bIns="71433" numCol="1" spcCol="38100" rtlCol="0" anchor="t" forceAA="0">
            <a:spAutoFit/>
          </a:bodyPr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ru-RU" altLang="en-US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charset="0"/>
                <a:ea typeface="+mn-ea"/>
                <a:cs typeface="Times New Roman" panose="02020603050405020304" charset="0"/>
                <a:sym typeface="Helvetica Neue"/>
              </a:rPr>
              <a:t>Метод</a:t>
            </a:r>
            <a:r>
              <a:rPr kumimoji="0" lang="ru-RU" altLang="en-US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charset="0"/>
                <a:ea typeface="+mn-ea"/>
                <a:cs typeface="Times New Roman" panose="02020603050405020304" charset="0"/>
                <a:sym typeface="Helvetica Neue"/>
              </a:rPr>
              <a:t> get()</a:t>
            </a:r>
            <a:r>
              <a:rPr kumimoji="0" lang="ru-RU" altLang="en-US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charset="0"/>
                <a:ea typeface="+mn-ea"/>
                <a:cs typeface="Times New Roman" panose="02020603050405020304" charset="0"/>
                <a:sym typeface="Helvetica Neue"/>
              </a:rPr>
              <a:t> возвращает значение по указанному ключу. Если указанного ключа не существует, метод вернёт None.</a:t>
            </a:r>
            <a:endParaRPr kumimoji="0" lang="ru-RU" altLang="en-US" sz="3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 panose="02020603050405020304" charset="0"/>
              <a:ea typeface="+mn-ea"/>
              <a:cs typeface="Times New Roman" panose="02020603050405020304" charset="0"/>
              <a:sym typeface="Helvetica Neue"/>
            </a:endParaRPr>
          </a:p>
        </p:txBody>
      </p:sp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2"/>
          <a:srcRect l="37555" t="61589" r="25735" b="20816"/>
          <a:stretch>
            <a:fillRect/>
          </a:stretch>
        </p:blipFill>
        <p:spPr>
          <a:xfrm>
            <a:off x="1701800" y="3172460"/>
            <a:ext cx="9227185" cy="248666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Рисунок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033530" y="199616"/>
            <a:ext cx="1959864" cy="603058"/>
          </a:xfrm>
          <a:prstGeom prst="rect">
            <a:avLst/>
          </a:prstGeom>
        </p:spPr>
      </p:pic>
      <p:sp>
        <p:nvSpPr>
          <p:cNvPr id="2" name="Текстовое поле 1"/>
          <p:cNvSpPr txBox="1"/>
          <p:nvPr/>
        </p:nvSpPr>
        <p:spPr>
          <a:xfrm>
            <a:off x="1283970" y="-16510"/>
            <a:ext cx="9119870" cy="8191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3" tIns="71433" rIns="71433" bIns="71433" numCol="1" spcCol="38100" rtlCol="0" anchor="t" forceAA="0">
            <a:spAutoFit/>
          </a:bodyPr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ru-RU" altLang="en-US" sz="4400" b="1" u="none" strike="noStrike" cap="none" spc="0" normalizeH="0" baseline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FillTx/>
                <a:latin typeface="Times New Roman" panose="02020603050405020304" charset="0"/>
                <a:ea typeface="+mn-ea"/>
                <a:cs typeface="Times New Roman" panose="02020603050405020304" charset="0"/>
                <a:sym typeface="Helvetica Neue"/>
              </a:rPr>
              <a:t>Кортеж (Tuple) </a:t>
            </a:r>
            <a:endParaRPr kumimoji="0" lang="ru-RU" altLang="en-US" sz="4400" b="1" u="none" strike="noStrike" cap="none" spc="0" normalizeH="0" baseline="0">
              <a:ln>
                <a:noFill/>
              </a:ln>
              <a:solidFill>
                <a:schemeClr val="tx2">
                  <a:lumMod val="50000"/>
                </a:schemeClr>
              </a:solidFill>
              <a:effectLst/>
              <a:uFillTx/>
              <a:latin typeface="Times New Roman" panose="02020603050405020304" charset="0"/>
              <a:ea typeface="+mn-ea"/>
              <a:cs typeface="Times New Roman" panose="02020603050405020304" charset="0"/>
              <a:sym typeface="Helvetica Neue"/>
            </a:endParaRPr>
          </a:p>
        </p:txBody>
      </p:sp>
      <p:sp>
        <p:nvSpPr>
          <p:cNvPr id="3" name="Текстовое поле 2"/>
          <p:cNvSpPr txBox="1"/>
          <p:nvPr/>
        </p:nvSpPr>
        <p:spPr>
          <a:xfrm>
            <a:off x="1911350" y="895985"/>
            <a:ext cx="8369300" cy="55587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3" tIns="71433" rIns="71433" bIns="71433" numCol="1" spcCol="38100" rtlCol="0" anchor="t" forceAA="0">
            <a:spAutoFit/>
          </a:bodyPr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ru-RU" altLang="en-US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charset="0"/>
                <a:ea typeface="+mn-ea"/>
                <a:cs typeface="Times New Roman" panose="02020603050405020304" charset="0"/>
                <a:sym typeface="Helvetica Neue"/>
              </a:rPr>
              <a:t>Кортеж в Python это:</a:t>
            </a:r>
            <a:endParaRPr kumimoji="0" lang="ru-RU" altLang="en-US" sz="3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 panose="02020603050405020304" charset="0"/>
              <a:ea typeface="+mn-ea"/>
              <a:cs typeface="Times New Roman" panose="02020603050405020304" charset="0"/>
              <a:sym typeface="Helvetica Neue"/>
            </a:endParaRPr>
          </a:p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altLang="en-US" sz="3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 panose="02020603050405020304" charset="0"/>
              <a:ea typeface="+mn-ea"/>
              <a:cs typeface="Times New Roman" panose="02020603050405020304" charset="0"/>
              <a:sym typeface="Helvetica Neue"/>
            </a:endParaRPr>
          </a:p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ru-RU" altLang="en-US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charset="0"/>
                <a:ea typeface="+mn-ea"/>
                <a:cs typeface="Times New Roman" panose="02020603050405020304" charset="0"/>
                <a:sym typeface="Helvetica Neue"/>
              </a:rPr>
              <a:t>последовательность элементов, которые разделены между собой запятой и заключены в скобки</a:t>
            </a:r>
            <a:endParaRPr kumimoji="0" lang="ru-RU" altLang="en-US" sz="3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 panose="02020603050405020304" charset="0"/>
              <a:ea typeface="+mn-ea"/>
              <a:cs typeface="Times New Roman" panose="02020603050405020304" charset="0"/>
              <a:sym typeface="Helvetica Neue"/>
            </a:endParaRPr>
          </a:p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ru-RU" altLang="en-US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charset="0"/>
                <a:ea typeface="+mn-ea"/>
                <a:cs typeface="Times New Roman" panose="02020603050405020304" charset="0"/>
                <a:sym typeface="Helvetica Neue"/>
              </a:rPr>
              <a:t>неизменяемый упорядоченный тип данных</a:t>
            </a:r>
            <a:endParaRPr kumimoji="0" lang="ru-RU" altLang="en-US" sz="3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 panose="02020603050405020304" charset="0"/>
              <a:ea typeface="+mn-ea"/>
              <a:cs typeface="Times New Roman" panose="02020603050405020304" charset="0"/>
              <a:sym typeface="Helvetica Neue"/>
            </a:endParaRPr>
          </a:p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altLang="en-US" sz="3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 panose="02020603050405020304" charset="0"/>
              <a:ea typeface="+mn-ea"/>
              <a:cs typeface="Times New Roman" panose="02020603050405020304" charset="0"/>
              <a:sym typeface="Helvetica Neue"/>
            </a:endParaRPr>
          </a:p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ru-RU" altLang="en-US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charset="0"/>
                <a:ea typeface="+mn-ea"/>
                <a:cs typeface="Times New Roman" panose="02020603050405020304" charset="0"/>
                <a:sym typeface="Helvetica Neue"/>
              </a:rPr>
              <a:t>Грубо говоря, кортеж - это список, который нельзя изменить. То есть, в кортеже есть только права на чтение. Это может быть защитой от случайных изменений.</a:t>
            </a:r>
            <a:endParaRPr kumimoji="0" lang="ru-RU" altLang="en-US" sz="3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 panose="02020603050405020304" charset="0"/>
              <a:ea typeface="+mn-ea"/>
              <a:cs typeface="Times New Roman" panose="02020603050405020304" charset="0"/>
              <a:sym typeface="Helvetica Neue"/>
            </a:endParaRP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Рисунок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033530" y="199616"/>
            <a:ext cx="1959864" cy="603058"/>
          </a:xfrm>
          <a:prstGeom prst="rect">
            <a:avLst/>
          </a:prstGeom>
        </p:spPr>
      </p:pic>
      <p:sp>
        <p:nvSpPr>
          <p:cNvPr id="2" name="Текстовое поле 1"/>
          <p:cNvSpPr txBox="1"/>
          <p:nvPr/>
        </p:nvSpPr>
        <p:spPr>
          <a:xfrm>
            <a:off x="1399540" y="91440"/>
            <a:ext cx="8514715" cy="8191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3" tIns="71433" rIns="71433" bIns="71433" numCol="1" spcCol="38100" rtlCol="0" anchor="t" forceAA="0">
            <a:spAutoFit/>
          </a:bodyPr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ru-RU" altLang="en-US" sz="4400" b="1" u="none" strike="noStrike" cap="none" spc="0" normalizeH="0" baseline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FillTx/>
                <a:latin typeface="Times New Roman" panose="02020603050405020304" charset="0"/>
                <a:ea typeface="+mn-ea"/>
                <a:cs typeface="Times New Roman" panose="02020603050405020304" charset="0"/>
                <a:sym typeface="Helvetica Neue"/>
              </a:rPr>
              <a:t>Python — мощный язык</a:t>
            </a:r>
            <a:endParaRPr kumimoji="0" lang="ru-RU" altLang="en-US" sz="4400" b="1" u="none" strike="noStrike" cap="none" spc="0" normalizeH="0" baseline="0">
              <a:ln>
                <a:noFill/>
              </a:ln>
              <a:solidFill>
                <a:schemeClr val="tx2">
                  <a:lumMod val="50000"/>
                </a:schemeClr>
              </a:solidFill>
              <a:effectLst/>
              <a:uFillTx/>
              <a:latin typeface="Times New Roman" panose="02020603050405020304" charset="0"/>
              <a:ea typeface="+mn-ea"/>
              <a:cs typeface="Times New Roman" panose="02020603050405020304" charset="0"/>
              <a:sym typeface="Helvetica Neue"/>
            </a:endParaRPr>
          </a:p>
        </p:txBody>
      </p:sp>
      <p:sp>
        <p:nvSpPr>
          <p:cNvPr id="3" name="Текстовое поле 2"/>
          <p:cNvSpPr txBox="1"/>
          <p:nvPr/>
        </p:nvSpPr>
        <p:spPr>
          <a:xfrm>
            <a:off x="222250" y="1880870"/>
            <a:ext cx="11969750" cy="35890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3" tIns="71433" rIns="71433" bIns="71433" numCol="1" spcCol="38100" rtlCol="0" anchor="t" forceAA="0">
            <a:spAutoFit/>
          </a:bodyPr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ru-RU" altLang="en-US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charset="0"/>
                <a:ea typeface="+mn-ea"/>
                <a:cs typeface="Times New Roman" panose="02020603050405020304" charset="0"/>
                <a:sym typeface="Helvetica Neue"/>
              </a:rPr>
              <a:t>Python обладает всеми возможностями, которых следует ожидать от современного языка программирования. Вы научитесь пользоваться разнообразными структурами данных и писать программы с GUI и файлами состояния.</a:t>
            </a:r>
            <a:endParaRPr kumimoji="0" lang="ru-RU" altLang="en-US" sz="3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 panose="02020603050405020304" charset="0"/>
              <a:ea typeface="+mn-ea"/>
              <a:cs typeface="Times New Roman" panose="02020603050405020304" charset="0"/>
              <a:sym typeface="Helvetica Neue"/>
            </a:endParaRPr>
          </a:p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altLang="en-US" sz="3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 panose="02020603050405020304" charset="0"/>
              <a:ea typeface="+mn-ea"/>
              <a:cs typeface="Times New Roman" panose="02020603050405020304" charset="0"/>
              <a:sym typeface="Helvetica Neue"/>
            </a:endParaRPr>
          </a:p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ru-RU" altLang="en-US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charset="0"/>
                <a:ea typeface="+mn-ea"/>
                <a:cs typeface="Times New Roman" panose="02020603050405020304" charset="0"/>
                <a:sym typeface="Helvetica Neue"/>
              </a:rPr>
              <a:t>Им пользуются крупнейшие компании: Google, IВМ,</a:t>
            </a:r>
            <a:r>
              <a:rPr kumimoji="0" lang="en-US" altLang="ru-RU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charset="0"/>
                <a:ea typeface="+mn-ea"/>
                <a:cs typeface="Times New Roman" panose="02020603050405020304" charset="0"/>
                <a:sym typeface="Helvetica Neue"/>
              </a:rPr>
              <a:t> </a:t>
            </a:r>
            <a:r>
              <a:rPr kumimoji="0" lang="ru-RU" altLang="en-US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charset="0"/>
                <a:ea typeface="+mn-ea"/>
                <a:cs typeface="Times New Roman" panose="02020603050405020304" charset="0"/>
                <a:sym typeface="Helvetica Neue"/>
              </a:rPr>
              <a:t>L</a:t>
            </a:r>
            <a:r>
              <a:rPr kumimoji="0" lang="en-US" altLang="en-US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charset="0"/>
                <a:ea typeface="+mn-ea"/>
                <a:cs typeface="Times New Roman" panose="02020603050405020304" charset="0"/>
                <a:sym typeface="Helvetica Neue"/>
              </a:rPr>
              <a:t>acit</a:t>
            </a:r>
            <a:r>
              <a:rPr kumimoji="0" lang="ru-RU" altLang="en-US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charset="0"/>
                <a:ea typeface="+mn-ea"/>
                <a:cs typeface="Times New Roman" panose="02020603050405020304" charset="0"/>
                <a:sym typeface="Helvetica Neue"/>
              </a:rPr>
              <a:t> , Microsoft, NASA, Red Hat, Verizon, Xerox и Yahoo!..</a:t>
            </a:r>
            <a:endParaRPr kumimoji="0" lang="ru-RU" altLang="en-US" sz="3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 panose="02020603050405020304" charset="0"/>
              <a:ea typeface="+mn-ea"/>
              <a:cs typeface="Times New Roman" panose="02020603050405020304" charset="0"/>
              <a:sym typeface="Helvetica Neue"/>
            </a:endParaRPr>
          </a:p>
        </p:txBody>
      </p:sp>
    </p:spTree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Рисунок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033530" y="199616"/>
            <a:ext cx="1959864" cy="603058"/>
          </a:xfrm>
          <a:prstGeom prst="rect">
            <a:avLst/>
          </a:prstGeom>
        </p:spPr>
      </p:pic>
      <p:sp>
        <p:nvSpPr>
          <p:cNvPr id="2" name="Текстовое поле 1"/>
          <p:cNvSpPr txBox="1"/>
          <p:nvPr/>
        </p:nvSpPr>
        <p:spPr>
          <a:xfrm>
            <a:off x="913765" y="199390"/>
            <a:ext cx="9119870" cy="14960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3" tIns="71433" rIns="71433" bIns="71433" numCol="1" spcCol="38100" rtlCol="0" anchor="t" forceAA="0">
            <a:spAutoFit/>
          </a:bodyPr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ru-RU" altLang="en-US" sz="4400" b="1" u="none" strike="noStrike" cap="none" spc="0" normalizeH="0" baseline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FillTx/>
                <a:latin typeface="Times New Roman" panose="02020603050405020304" charset="0"/>
                <a:ea typeface="+mn-ea"/>
                <a:cs typeface="Times New Roman" panose="02020603050405020304" charset="0"/>
                <a:sym typeface="Helvetica Neue"/>
              </a:rPr>
              <a:t>Зачем нужны кортежи, если есть списки? </a:t>
            </a:r>
            <a:endParaRPr kumimoji="0" lang="ru-RU" altLang="en-US" sz="4400" b="1" u="none" strike="noStrike" cap="none" spc="0" normalizeH="0" baseline="0">
              <a:ln>
                <a:noFill/>
              </a:ln>
              <a:solidFill>
                <a:schemeClr val="tx2">
                  <a:lumMod val="50000"/>
                </a:schemeClr>
              </a:solidFill>
              <a:effectLst/>
              <a:uFillTx/>
              <a:latin typeface="Times New Roman" panose="02020603050405020304" charset="0"/>
              <a:ea typeface="+mn-ea"/>
              <a:cs typeface="Times New Roman" panose="02020603050405020304" charset="0"/>
              <a:sym typeface="Helvetica Neue"/>
            </a:endParaRPr>
          </a:p>
        </p:txBody>
      </p:sp>
      <p:sp>
        <p:nvSpPr>
          <p:cNvPr id="4" name="Текстовое поле 3"/>
          <p:cNvSpPr txBox="1"/>
          <p:nvPr/>
        </p:nvSpPr>
        <p:spPr>
          <a:xfrm>
            <a:off x="1788795" y="2144395"/>
            <a:ext cx="8614410" cy="26041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3" tIns="71433" rIns="71433" bIns="71433" numCol="1" spcCol="38100" rtlCol="0" anchor="t" forceAA="0">
            <a:spAutoFit/>
          </a:bodyPr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ru-RU" altLang="en-US" sz="3200" b="0" i="1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charset="0"/>
                <a:ea typeface="+mn-ea"/>
                <a:cs typeface="Times New Roman" panose="02020603050405020304" charset="0"/>
                <a:sym typeface="Helvetica Neue"/>
              </a:rPr>
              <a:t>Защита от дурака. </a:t>
            </a:r>
            <a:endParaRPr kumimoji="0" lang="ru-RU" altLang="en-US" sz="3200" b="0" i="1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 panose="02020603050405020304" charset="0"/>
              <a:ea typeface="+mn-ea"/>
              <a:cs typeface="Times New Roman" panose="02020603050405020304" charset="0"/>
              <a:sym typeface="Helvetica Neue"/>
            </a:endParaRPr>
          </a:p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altLang="en-US" sz="3200" b="0" i="1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 panose="02020603050405020304" charset="0"/>
              <a:ea typeface="+mn-ea"/>
              <a:cs typeface="Times New Roman" panose="02020603050405020304" charset="0"/>
              <a:sym typeface="Helvetica Neue"/>
            </a:endParaRPr>
          </a:p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ru-RU" altLang="en-US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charset="0"/>
                <a:ea typeface="+mn-ea"/>
                <a:cs typeface="Times New Roman" panose="02020603050405020304" charset="0"/>
                <a:sym typeface="Helvetica Neue"/>
              </a:rPr>
              <a:t>То есть кортеж защищен от изменений, как намеренных (что плохо), так и случайных (что хорошо).</a:t>
            </a:r>
            <a:endParaRPr kumimoji="0" lang="ru-RU" altLang="en-US" sz="3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 panose="02020603050405020304" charset="0"/>
              <a:ea typeface="+mn-ea"/>
              <a:cs typeface="Times New Roman" panose="02020603050405020304" charset="0"/>
              <a:sym typeface="Helvetica Neue"/>
            </a:endParaRPr>
          </a:p>
        </p:txBody>
      </p:sp>
    </p:spTree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Рисунок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033530" y="199616"/>
            <a:ext cx="1959864" cy="603058"/>
          </a:xfrm>
          <a:prstGeom prst="rect">
            <a:avLst/>
          </a:prstGeom>
        </p:spPr>
      </p:pic>
      <p:sp>
        <p:nvSpPr>
          <p:cNvPr id="2" name="Текстовое поле 1"/>
          <p:cNvSpPr txBox="1"/>
          <p:nvPr/>
        </p:nvSpPr>
        <p:spPr>
          <a:xfrm>
            <a:off x="913765" y="199390"/>
            <a:ext cx="9119870" cy="8191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3" tIns="71433" rIns="71433" bIns="71433" numCol="1" spcCol="38100" rtlCol="0" anchor="t" forceAA="0">
            <a:spAutoFit/>
          </a:bodyPr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ru-RU" altLang="en-US" sz="4400" b="1" u="none" strike="noStrike" cap="none" spc="0" normalizeH="0" baseline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FillTx/>
                <a:latin typeface="Times New Roman" panose="02020603050405020304" charset="0"/>
                <a:ea typeface="+mn-ea"/>
                <a:cs typeface="Times New Roman" panose="02020603050405020304" charset="0"/>
                <a:sym typeface="Helvetica Neue"/>
              </a:rPr>
              <a:t>Как работать с кортежами?</a:t>
            </a:r>
            <a:endParaRPr kumimoji="0" lang="ru-RU" altLang="en-US" sz="4400" b="1" u="none" strike="noStrike" cap="none" spc="0" normalizeH="0" baseline="0">
              <a:ln>
                <a:noFill/>
              </a:ln>
              <a:solidFill>
                <a:schemeClr val="tx2">
                  <a:lumMod val="50000"/>
                </a:schemeClr>
              </a:solidFill>
              <a:effectLst/>
              <a:uFillTx/>
              <a:latin typeface="Times New Roman" panose="02020603050405020304" charset="0"/>
              <a:ea typeface="+mn-ea"/>
              <a:cs typeface="Times New Roman" panose="02020603050405020304" charset="0"/>
              <a:sym typeface="Helvetica Neue"/>
            </a:endParaRPr>
          </a:p>
        </p:txBody>
      </p:sp>
      <p:sp>
        <p:nvSpPr>
          <p:cNvPr id="3" name="Текстовое поле 2"/>
          <p:cNvSpPr txBox="1"/>
          <p:nvPr/>
        </p:nvSpPr>
        <p:spPr>
          <a:xfrm>
            <a:off x="1687195" y="1422400"/>
            <a:ext cx="8817610" cy="11271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3" tIns="71433" rIns="71433" bIns="71433" numCol="1" spcCol="38100" rtlCol="0" anchor="t" forceAA="0">
            <a:spAutoFit/>
          </a:bodyPr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ru-RU" altLang="en-US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charset="0"/>
                <a:ea typeface="+mn-ea"/>
                <a:cs typeface="Times New Roman" panose="02020603050405020304" charset="0"/>
                <a:sym typeface="Helvetica Neue"/>
              </a:rPr>
              <a:t>С преимуществами кортежей разобрались, теперь встает вопрос - а как с ними работать</a:t>
            </a:r>
            <a:endParaRPr kumimoji="0" lang="ru-RU" altLang="en-US" sz="3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 panose="02020603050405020304" charset="0"/>
              <a:ea typeface="+mn-ea"/>
              <a:cs typeface="Times New Roman" panose="02020603050405020304" charset="0"/>
              <a:sym typeface="Helvetica Neue"/>
            </a:endParaRPr>
          </a:p>
        </p:txBody>
      </p:sp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2"/>
          <a:srcRect l="7833" t="53906" r="40815" b="23177"/>
          <a:stretch>
            <a:fillRect/>
          </a:stretch>
        </p:blipFill>
        <p:spPr>
          <a:xfrm>
            <a:off x="1306195" y="3105150"/>
            <a:ext cx="10325735" cy="25908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Рисунок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033530" y="199616"/>
            <a:ext cx="1959864" cy="603058"/>
          </a:xfrm>
          <a:prstGeom prst="rect">
            <a:avLst/>
          </a:prstGeom>
        </p:spPr>
      </p:pic>
      <p:sp>
        <p:nvSpPr>
          <p:cNvPr id="2" name="Текстовое поле 1"/>
          <p:cNvSpPr txBox="1"/>
          <p:nvPr/>
        </p:nvSpPr>
        <p:spPr>
          <a:xfrm>
            <a:off x="913765" y="199390"/>
            <a:ext cx="9119870" cy="8191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3" tIns="71433" rIns="71433" bIns="71433" numCol="1" spcCol="38100" rtlCol="0" anchor="t" forceAA="0">
            <a:spAutoFit/>
          </a:bodyPr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ru-RU" altLang="en-US" sz="4400" b="1" u="none" strike="noStrike" cap="none" spc="0" normalizeH="0" baseline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FillTx/>
                <a:latin typeface="Times New Roman" panose="02020603050405020304" charset="0"/>
                <a:ea typeface="+mn-ea"/>
                <a:cs typeface="Times New Roman" panose="02020603050405020304" charset="0"/>
                <a:sym typeface="Helvetica Neue"/>
              </a:rPr>
              <a:t>Как работать с кортежами?</a:t>
            </a:r>
            <a:endParaRPr kumimoji="0" lang="ru-RU" altLang="en-US" sz="4400" b="1" u="none" strike="noStrike" cap="none" spc="0" normalizeH="0" baseline="0">
              <a:ln>
                <a:noFill/>
              </a:ln>
              <a:solidFill>
                <a:schemeClr val="tx2">
                  <a:lumMod val="50000"/>
                </a:schemeClr>
              </a:solidFill>
              <a:effectLst/>
              <a:uFillTx/>
              <a:latin typeface="Times New Roman" panose="02020603050405020304" charset="0"/>
              <a:ea typeface="+mn-ea"/>
              <a:cs typeface="Times New Roman" panose="02020603050405020304" charset="0"/>
              <a:sym typeface="Helvetica Neue"/>
            </a:endParaRPr>
          </a:p>
        </p:txBody>
      </p:sp>
      <p:sp>
        <p:nvSpPr>
          <p:cNvPr id="4" name="Текстовое поле 3"/>
          <p:cNvSpPr txBox="1"/>
          <p:nvPr/>
        </p:nvSpPr>
        <p:spPr>
          <a:xfrm>
            <a:off x="1931035" y="1426210"/>
            <a:ext cx="8330565" cy="16192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3" tIns="71433" rIns="71433" bIns="71433" numCol="1" spcCol="38100" rtlCol="0" anchor="t" forceAA="0">
            <a:spAutoFit/>
          </a:bodyPr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ru-RU" altLang="en-US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charset="0"/>
                <a:ea typeface="+mn-ea"/>
                <a:cs typeface="Times New Roman" panose="02020603050405020304" charset="0"/>
                <a:sym typeface="Helvetica Neue"/>
              </a:rPr>
              <a:t>Ну и создать кортеж из итерируемого объекта можно с помощью все той же пресловутой функции tuple()</a:t>
            </a:r>
            <a:endParaRPr kumimoji="0" lang="ru-RU" altLang="en-US" sz="3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 panose="02020603050405020304" charset="0"/>
              <a:ea typeface="+mn-ea"/>
              <a:cs typeface="Times New Roman" panose="02020603050405020304" charset="0"/>
              <a:sym typeface="Helvetica Neue"/>
            </a:endParaRPr>
          </a:p>
        </p:txBody>
      </p:sp>
      <p:pic>
        <p:nvPicPr>
          <p:cNvPr id="6" name="Изображение 5"/>
          <p:cNvPicPr>
            <a:picLocks noChangeAspect="1"/>
          </p:cNvPicPr>
          <p:nvPr/>
        </p:nvPicPr>
        <p:blipFill>
          <a:blip r:embed="rId2"/>
          <a:srcRect l="7028" t="53125" r="46379" b="36198"/>
          <a:stretch>
            <a:fillRect/>
          </a:stretch>
        </p:blipFill>
        <p:spPr>
          <a:xfrm>
            <a:off x="554355" y="3695700"/>
            <a:ext cx="11084560" cy="142811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Рисунок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033530" y="199616"/>
            <a:ext cx="1959864" cy="603058"/>
          </a:xfrm>
          <a:prstGeom prst="rect">
            <a:avLst/>
          </a:prstGeom>
        </p:spPr>
      </p:pic>
      <p:sp>
        <p:nvSpPr>
          <p:cNvPr id="2" name="Текстовое поле 1"/>
          <p:cNvSpPr txBox="1"/>
          <p:nvPr/>
        </p:nvSpPr>
        <p:spPr>
          <a:xfrm>
            <a:off x="1283970" y="-16510"/>
            <a:ext cx="9119870" cy="8191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3" tIns="71433" rIns="71433" bIns="71433" numCol="1" spcCol="38100" rtlCol="0" anchor="t" forceAA="0">
            <a:spAutoFit/>
          </a:bodyPr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ru-RU" altLang="en-US" sz="4400" b="1" u="none" strike="noStrike" cap="none" spc="0" normalizeH="0" baseline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FillTx/>
                <a:latin typeface="Times New Roman" panose="02020603050405020304" charset="0"/>
                <a:ea typeface="+mn-ea"/>
                <a:cs typeface="Times New Roman" panose="02020603050405020304" charset="0"/>
                <a:sym typeface="Helvetica Neue"/>
              </a:rPr>
              <a:t>Операции с кортежами </a:t>
            </a:r>
            <a:endParaRPr kumimoji="0" lang="ru-RU" altLang="en-US" sz="4400" b="1" u="none" strike="noStrike" cap="none" spc="0" normalizeH="0" baseline="0">
              <a:ln>
                <a:noFill/>
              </a:ln>
              <a:solidFill>
                <a:schemeClr val="tx2">
                  <a:lumMod val="50000"/>
                </a:schemeClr>
              </a:solidFill>
              <a:effectLst/>
              <a:uFillTx/>
              <a:latin typeface="Times New Roman" panose="02020603050405020304" charset="0"/>
              <a:ea typeface="+mn-ea"/>
              <a:cs typeface="Times New Roman" panose="02020603050405020304" charset="0"/>
              <a:sym typeface="Helvetica Neue"/>
            </a:endParaRPr>
          </a:p>
        </p:txBody>
      </p:sp>
      <p:sp>
        <p:nvSpPr>
          <p:cNvPr id="8" name="Текстовое поле 7"/>
          <p:cNvSpPr txBox="1"/>
          <p:nvPr/>
        </p:nvSpPr>
        <p:spPr>
          <a:xfrm>
            <a:off x="2906395" y="1384935"/>
            <a:ext cx="6635750" cy="6343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3" tIns="71433" rIns="71433" bIns="71433" numCol="1" spcCol="38100" rtlCol="0" anchor="t" forceAA="0">
            <a:spAutoFit/>
          </a:bodyPr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ru-RU" altLang="en-US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charset="0"/>
                <a:ea typeface="+mn-ea"/>
                <a:cs typeface="Times New Roman" panose="02020603050405020304" charset="0"/>
                <a:sym typeface="Helvetica Neue"/>
              </a:rPr>
              <a:t>Все операции над списками</a:t>
            </a:r>
            <a:endParaRPr kumimoji="0" lang="ru-RU" altLang="en-US" sz="32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 panose="02020603050405020304" charset="0"/>
              <a:ea typeface="+mn-ea"/>
              <a:cs typeface="Times New Roman" panose="02020603050405020304" charset="0"/>
              <a:sym typeface="Helvetica Neue"/>
            </a:endParaRPr>
          </a:p>
        </p:txBody>
      </p:sp>
      <p:sp>
        <p:nvSpPr>
          <p:cNvPr id="9" name="Текстовое поле 8"/>
          <p:cNvSpPr txBox="1"/>
          <p:nvPr/>
        </p:nvSpPr>
        <p:spPr>
          <a:xfrm>
            <a:off x="2044065" y="2352675"/>
            <a:ext cx="8359775" cy="11271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3" tIns="71433" rIns="71433" bIns="71433" numCol="1" spcCol="38100" rtlCol="0" anchor="t" forceAA="0">
            <a:spAutoFit/>
          </a:bodyPr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ru-RU" altLang="en-US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charset="0"/>
                <a:ea typeface="+mn-ea"/>
                <a:cs typeface="Times New Roman" panose="02020603050405020304" charset="0"/>
                <a:sym typeface="Helvetica Neue"/>
              </a:rPr>
              <a:t>Например, гордость программистов на python - поменять местами значения двух переменных</a:t>
            </a:r>
            <a:endParaRPr kumimoji="0" lang="ru-RU" altLang="en-US" sz="3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 panose="02020603050405020304" charset="0"/>
              <a:ea typeface="+mn-ea"/>
              <a:cs typeface="Times New Roman" panose="02020603050405020304" charset="0"/>
              <a:sym typeface="Helvetica Neue"/>
            </a:endParaRPr>
          </a:p>
        </p:txBody>
      </p:sp>
      <p:pic>
        <p:nvPicPr>
          <p:cNvPr id="10" name="Изображение 9"/>
          <p:cNvPicPr>
            <a:picLocks noChangeAspect="1"/>
          </p:cNvPicPr>
          <p:nvPr/>
        </p:nvPicPr>
        <p:blipFill>
          <a:blip r:embed="rId2"/>
          <a:srcRect l="6955" t="62760" r="65120" b="33186"/>
          <a:stretch>
            <a:fillRect/>
          </a:stretch>
        </p:blipFill>
        <p:spPr>
          <a:xfrm>
            <a:off x="2540000" y="4286250"/>
            <a:ext cx="7367905" cy="60134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Рисунок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033530" y="199616"/>
            <a:ext cx="1959864" cy="603058"/>
          </a:xfrm>
          <a:prstGeom prst="rect">
            <a:avLst/>
          </a:prstGeom>
        </p:spPr>
      </p:pic>
      <p:sp>
        <p:nvSpPr>
          <p:cNvPr id="2" name="Текстовое поле 1"/>
          <p:cNvSpPr txBox="1"/>
          <p:nvPr/>
        </p:nvSpPr>
        <p:spPr>
          <a:xfrm>
            <a:off x="1283970" y="-16510"/>
            <a:ext cx="9119870" cy="8191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3" tIns="71433" rIns="71433" bIns="71433" numCol="1" spcCol="38100" rtlCol="0" anchor="t" forceAA="0">
            <a:spAutoFit/>
          </a:bodyPr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ru-RU" altLang="en-US" sz="4400" b="1" u="none" strike="noStrike" cap="none" spc="0" normalizeH="0" baseline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FillTx/>
                <a:latin typeface="Times New Roman" panose="02020603050405020304" charset="0"/>
                <a:ea typeface="+mn-ea"/>
                <a:cs typeface="Times New Roman" panose="02020603050405020304" charset="0"/>
                <a:sym typeface="Helvetica Neue"/>
              </a:rPr>
              <a:t>Что такое множество? </a:t>
            </a:r>
            <a:endParaRPr kumimoji="0" lang="ru-RU" altLang="en-US" sz="4400" b="1" u="none" strike="noStrike" cap="none" spc="0" normalizeH="0" baseline="0">
              <a:ln>
                <a:noFill/>
              </a:ln>
              <a:solidFill>
                <a:schemeClr val="tx2">
                  <a:lumMod val="50000"/>
                </a:schemeClr>
              </a:solidFill>
              <a:effectLst/>
              <a:uFillTx/>
              <a:latin typeface="Times New Roman" panose="02020603050405020304" charset="0"/>
              <a:ea typeface="+mn-ea"/>
              <a:cs typeface="Times New Roman" panose="02020603050405020304" charset="0"/>
              <a:sym typeface="Helvetica Neue"/>
            </a:endParaRPr>
          </a:p>
        </p:txBody>
      </p:sp>
      <p:sp>
        <p:nvSpPr>
          <p:cNvPr id="3" name="Текстовое поле 2"/>
          <p:cNvSpPr txBox="1"/>
          <p:nvPr/>
        </p:nvSpPr>
        <p:spPr>
          <a:xfrm>
            <a:off x="2158365" y="802640"/>
            <a:ext cx="7875905" cy="16192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3" tIns="71433" rIns="71433" bIns="71433" numCol="1" spcCol="38100" rtlCol="0" anchor="t" forceAA="0">
            <a:spAutoFit/>
          </a:bodyPr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ru-RU" altLang="en-US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charset="0"/>
                <a:ea typeface="+mn-ea"/>
                <a:cs typeface="Times New Roman" panose="02020603050405020304" charset="0"/>
                <a:sym typeface="Helvetica Neue"/>
              </a:rPr>
              <a:t>Множество в python - "контейнер", содержащий не повторяющиеся элементы в случайном порядке.</a:t>
            </a:r>
            <a:endParaRPr kumimoji="0" lang="ru-RU" altLang="en-US" sz="3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 panose="02020603050405020304" charset="0"/>
              <a:ea typeface="+mn-ea"/>
              <a:cs typeface="Times New Roman" panose="02020603050405020304" charset="0"/>
              <a:sym typeface="Helvetica Neue"/>
            </a:endParaRPr>
          </a:p>
        </p:txBody>
      </p:sp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2"/>
          <a:srcRect l="7540" t="31510" r="42865" b="20165"/>
          <a:stretch>
            <a:fillRect/>
          </a:stretch>
        </p:blipFill>
        <p:spPr>
          <a:xfrm>
            <a:off x="2590800" y="2421890"/>
            <a:ext cx="7443470" cy="407797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Рисунок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033530" y="199616"/>
            <a:ext cx="1959864" cy="603058"/>
          </a:xfrm>
          <a:prstGeom prst="rect">
            <a:avLst/>
          </a:prstGeom>
        </p:spPr>
      </p:pic>
      <p:sp>
        <p:nvSpPr>
          <p:cNvPr id="2" name="Текстовое поле 1"/>
          <p:cNvSpPr txBox="1"/>
          <p:nvPr/>
        </p:nvSpPr>
        <p:spPr>
          <a:xfrm>
            <a:off x="1283970" y="-16510"/>
            <a:ext cx="9119870" cy="8191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3" tIns="71433" rIns="71433" bIns="71433" numCol="1" spcCol="38100" rtlCol="0" anchor="t" forceAA="0">
            <a:spAutoFit/>
          </a:bodyPr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ru-RU" altLang="en-US" sz="4400" b="1" u="none" strike="noStrike" cap="none" spc="0" normalizeH="0" baseline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FillTx/>
                <a:latin typeface="Times New Roman" panose="02020603050405020304" charset="0"/>
                <a:ea typeface="+mn-ea"/>
                <a:cs typeface="Times New Roman" panose="02020603050405020304" charset="0"/>
                <a:sym typeface="Helvetica Neue"/>
              </a:rPr>
              <a:t>Что такое множество? </a:t>
            </a:r>
            <a:endParaRPr kumimoji="0" lang="ru-RU" altLang="en-US" sz="4400" b="1" u="none" strike="noStrike" cap="none" spc="0" normalizeH="0" baseline="0">
              <a:ln>
                <a:noFill/>
              </a:ln>
              <a:solidFill>
                <a:schemeClr val="tx2">
                  <a:lumMod val="50000"/>
                </a:schemeClr>
              </a:solidFill>
              <a:effectLst/>
              <a:uFillTx/>
              <a:latin typeface="Times New Roman" panose="02020603050405020304" charset="0"/>
              <a:ea typeface="+mn-ea"/>
              <a:cs typeface="Times New Roman" panose="02020603050405020304" charset="0"/>
              <a:sym typeface="Helvetica Neue"/>
            </a:endParaRPr>
          </a:p>
        </p:txBody>
      </p:sp>
      <p:sp>
        <p:nvSpPr>
          <p:cNvPr id="5" name="Текстовое поле 4"/>
          <p:cNvSpPr txBox="1"/>
          <p:nvPr/>
        </p:nvSpPr>
        <p:spPr>
          <a:xfrm>
            <a:off x="930275" y="726440"/>
            <a:ext cx="9778365" cy="11271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3" tIns="71433" rIns="71433" bIns="71433" numCol="1" spcCol="38100" rtlCol="0" anchor="t" forceAA="0">
            <a:spAutoFit/>
          </a:bodyPr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ru-RU" altLang="en-US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charset="0"/>
                <a:ea typeface="+mn-ea"/>
                <a:cs typeface="Times New Roman" panose="02020603050405020304" charset="0"/>
                <a:sym typeface="Helvetica Neue"/>
              </a:rPr>
              <a:t>С множествами можно выполнять множество операций: находить объединение, пересечение...</a:t>
            </a:r>
            <a:endParaRPr kumimoji="0" lang="ru-RU" altLang="en-US" sz="3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 panose="02020603050405020304" charset="0"/>
              <a:ea typeface="+mn-ea"/>
              <a:cs typeface="Times New Roman" panose="02020603050405020304" charset="0"/>
              <a:sym typeface="Helvetica Neue"/>
            </a:endParaRPr>
          </a:p>
        </p:txBody>
      </p:sp>
      <p:pic>
        <p:nvPicPr>
          <p:cNvPr id="6" name="Изображение 5"/>
          <p:cNvPicPr>
            <a:picLocks noChangeAspect="1"/>
          </p:cNvPicPr>
          <p:nvPr/>
        </p:nvPicPr>
        <p:blipFill>
          <a:blip r:embed="rId2"/>
          <a:srcRect l="7540" t="36198" r="39058" b="9748"/>
          <a:stretch>
            <a:fillRect/>
          </a:stretch>
        </p:blipFill>
        <p:spPr>
          <a:xfrm>
            <a:off x="1552575" y="1929765"/>
            <a:ext cx="8583295" cy="488442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Рисунок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033530" y="199616"/>
            <a:ext cx="1959864" cy="603058"/>
          </a:xfrm>
          <a:prstGeom prst="rect">
            <a:avLst/>
          </a:prstGeom>
        </p:spPr>
      </p:pic>
      <p:sp>
        <p:nvSpPr>
          <p:cNvPr id="2" name="Текстовое поле 1"/>
          <p:cNvSpPr txBox="1"/>
          <p:nvPr/>
        </p:nvSpPr>
        <p:spPr>
          <a:xfrm>
            <a:off x="1283970" y="-16510"/>
            <a:ext cx="9119870" cy="8191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3" tIns="71433" rIns="71433" bIns="71433" numCol="1" spcCol="38100" rtlCol="0" anchor="t" forceAA="0">
            <a:spAutoFit/>
          </a:bodyPr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ru-RU" altLang="en-US" sz="4400" b="1" u="none" strike="noStrike" cap="none" spc="0" normalizeH="0" baseline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FillTx/>
                <a:latin typeface="Times New Roman" panose="02020603050405020304" charset="0"/>
                <a:ea typeface="+mn-ea"/>
                <a:cs typeface="Times New Roman" panose="02020603050405020304" charset="0"/>
                <a:sym typeface="Helvetica Neue"/>
              </a:rPr>
              <a:t>Что такое множество? </a:t>
            </a:r>
            <a:endParaRPr kumimoji="0" lang="ru-RU" altLang="en-US" sz="4400" b="1" u="none" strike="noStrike" cap="none" spc="0" normalizeH="0" baseline="0">
              <a:ln>
                <a:noFill/>
              </a:ln>
              <a:solidFill>
                <a:schemeClr val="tx2">
                  <a:lumMod val="50000"/>
                </a:schemeClr>
              </a:solidFill>
              <a:effectLst/>
              <a:uFillTx/>
              <a:latin typeface="Times New Roman" panose="02020603050405020304" charset="0"/>
              <a:ea typeface="+mn-ea"/>
              <a:cs typeface="Times New Roman" panose="02020603050405020304" charset="0"/>
              <a:sym typeface="Helvetica Neue"/>
            </a:endParaRPr>
          </a:p>
        </p:txBody>
      </p:sp>
      <p:sp>
        <p:nvSpPr>
          <p:cNvPr id="3" name="Текстовое поле 2"/>
          <p:cNvSpPr txBox="1"/>
          <p:nvPr/>
        </p:nvSpPr>
        <p:spPr>
          <a:xfrm>
            <a:off x="2901950" y="802640"/>
            <a:ext cx="6387465" cy="11271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3" tIns="71433" rIns="71433" bIns="71433" numCol="1" spcCol="38100" rtlCol="0" anchor="t" forceAA="0">
            <a:spAutoFit/>
          </a:bodyPr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ru-RU" altLang="en-US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charset="0"/>
                <a:ea typeface="+mn-ea"/>
                <a:cs typeface="Times New Roman" panose="02020603050405020304" charset="0"/>
                <a:sym typeface="Helvetica Neue"/>
              </a:rPr>
              <a:t>Операции, непосредственно изменяющие множество</a:t>
            </a:r>
            <a:endParaRPr kumimoji="0" lang="ru-RU" altLang="en-US" sz="3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 panose="02020603050405020304" charset="0"/>
              <a:ea typeface="+mn-ea"/>
              <a:cs typeface="Times New Roman" panose="02020603050405020304" charset="0"/>
              <a:sym typeface="Helvetica Neue"/>
            </a:endParaRPr>
          </a:p>
        </p:txBody>
      </p:sp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2"/>
          <a:srcRect l="8712" t="34115" r="41108" b="17040"/>
          <a:stretch>
            <a:fillRect/>
          </a:stretch>
        </p:blipFill>
        <p:spPr>
          <a:xfrm>
            <a:off x="1891665" y="1929765"/>
            <a:ext cx="8512175" cy="465899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Рисунок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033530" y="199616"/>
            <a:ext cx="1959864" cy="603058"/>
          </a:xfrm>
          <a:prstGeom prst="rect">
            <a:avLst/>
          </a:prstGeom>
        </p:spPr>
      </p:pic>
      <p:sp>
        <p:nvSpPr>
          <p:cNvPr id="2" name="Текстовое поле 1"/>
          <p:cNvSpPr txBox="1"/>
          <p:nvPr/>
        </p:nvSpPr>
        <p:spPr>
          <a:xfrm>
            <a:off x="1283970" y="-16510"/>
            <a:ext cx="9119870" cy="8191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3" tIns="71433" rIns="71433" bIns="71433" numCol="1" spcCol="38100" rtlCol="0" anchor="t" forceAA="0">
            <a:spAutoFit/>
          </a:bodyPr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ru-RU" altLang="en-US" sz="4400" b="1" u="none" strike="noStrike" cap="none" spc="0" normalizeH="0" baseline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FillTx/>
                <a:latin typeface="Times New Roman" panose="02020603050405020304" charset="0"/>
                <a:ea typeface="+mn-ea"/>
                <a:cs typeface="Times New Roman" panose="02020603050405020304" charset="0"/>
                <a:sym typeface="Helvetica Neue"/>
              </a:rPr>
              <a:t>Что такое множество? </a:t>
            </a:r>
            <a:endParaRPr kumimoji="0" lang="ru-RU" altLang="en-US" sz="4400" b="1" u="none" strike="noStrike" cap="none" spc="0" normalizeH="0" baseline="0">
              <a:ln>
                <a:noFill/>
              </a:ln>
              <a:solidFill>
                <a:schemeClr val="tx2">
                  <a:lumMod val="50000"/>
                </a:schemeClr>
              </a:solidFill>
              <a:effectLst/>
              <a:uFillTx/>
              <a:latin typeface="Times New Roman" panose="02020603050405020304" charset="0"/>
              <a:ea typeface="+mn-ea"/>
              <a:cs typeface="Times New Roman" panose="02020603050405020304" charset="0"/>
              <a:sym typeface="Helvetica Neue"/>
            </a:endParaRPr>
          </a:p>
        </p:txBody>
      </p:sp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2"/>
          <a:srcRect l="7540" t="30990" r="47550" b="21727"/>
          <a:stretch>
            <a:fillRect/>
          </a:stretch>
        </p:blipFill>
        <p:spPr>
          <a:xfrm>
            <a:off x="2921000" y="2428875"/>
            <a:ext cx="7482840" cy="4429125"/>
          </a:xfrm>
          <a:prstGeom prst="rect">
            <a:avLst/>
          </a:prstGeom>
        </p:spPr>
      </p:pic>
      <p:sp>
        <p:nvSpPr>
          <p:cNvPr id="6" name="Текстовое поле 5"/>
          <p:cNvSpPr txBox="1"/>
          <p:nvPr/>
        </p:nvSpPr>
        <p:spPr>
          <a:xfrm>
            <a:off x="1283970" y="802640"/>
            <a:ext cx="9740900" cy="16192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3" tIns="71433" rIns="71433" bIns="71433" numCol="1" spcCol="38100" rtlCol="0" anchor="t" forceAA="0">
            <a:spAutoFit/>
          </a:bodyPr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ru-RU" altLang="en-US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charset="0"/>
                <a:ea typeface="+mn-ea"/>
                <a:cs typeface="Times New Roman" panose="02020603050405020304" charset="0"/>
                <a:sym typeface="Helvetica Neue"/>
              </a:rPr>
              <a:t>Единственное отличие set от frozenset заключается в том, что set - изменяемый тип данных, а frozenset - нет. Примерно похожая ситуация с списками и кортежами.</a:t>
            </a:r>
            <a:endParaRPr kumimoji="0" lang="ru-RU" altLang="en-US" sz="3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 panose="02020603050405020304" charset="0"/>
              <a:ea typeface="+mn-ea"/>
              <a:cs typeface="Times New Roman" panose="02020603050405020304" charset="0"/>
              <a:sym typeface="Helvetica Neue"/>
            </a:endParaRP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Рисунок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033530" y="199616"/>
            <a:ext cx="1959864" cy="603058"/>
          </a:xfrm>
          <a:prstGeom prst="rect">
            <a:avLst/>
          </a:prstGeom>
        </p:spPr>
      </p:pic>
      <p:sp>
        <p:nvSpPr>
          <p:cNvPr id="2" name="Текстовое поле 1"/>
          <p:cNvSpPr txBox="1"/>
          <p:nvPr/>
        </p:nvSpPr>
        <p:spPr>
          <a:xfrm>
            <a:off x="1319530" y="0"/>
            <a:ext cx="9553575" cy="14960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3" tIns="71433" rIns="71433" bIns="71433" numCol="1" spcCol="38100" rtlCol="0" anchor="t" forceAA="0">
            <a:spAutoFit/>
          </a:bodyPr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ru-RU" altLang="en-US" sz="4400" b="1" u="none" strike="noStrike" cap="none" spc="0" normalizeH="0" baseline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FillTx/>
                <a:latin typeface="Times New Roman" panose="02020603050405020304" charset="0"/>
                <a:ea typeface="+mn-ea"/>
                <a:cs typeface="Times New Roman" panose="02020603050405020304" charset="0"/>
                <a:sym typeface="Helvetica Neue"/>
              </a:rPr>
              <a:t>Python — объектно-ориентированный язык</a:t>
            </a:r>
            <a:endParaRPr kumimoji="0" lang="ru-RU" altLang="en-US" sz="4400" b="1" u="none" strike="noStrike" cap="none" spc="0" normalizeH="0" baseline="0">
              <a:ln>
                <a:noFill/>
              </a:ln>
              <a:solidFill>
                <a:schemeClr val="tx2">
                  <a:lumMod val="50000"/>
                </a:schemeClr>
              </a:solidFill>
              <a:effectLst/>
              <a:uFillTx/>
              <a:latin typeface="Times New Roman" panose="02020603050405020304" charset="0"/>
              <a:ea typeface="+mn-ea"/>
              <a:cs typeface="Times New Roman" panose="02020603050405020304" charset="0"/>
              <a:sym typeface="Helvetica Neue"/>
            </a:endParaRPr>
          </a:p>
        </p:txBody>
      </p:sp>
      <p:sp>
        <p:nvSpPr>
          <p:cNvPr id="4" name="Текстовое поле 3"/>
          <p:cNvSpPr txBox="1"/>
          <p:nvPr/>
        </p:nvSpPr>
        <p:spPr>
          <a:xfrm>
            <a:off x="347980" y="1496060"/>
            <a:ext cx="11495405" cy="48818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3" tIns="71433" rIns="71433" bIns="71433" numCol="1" spcCol="38100" rtlCol="0" anchor="t" forceAA="0">
            <a:spAutoFit/>
          </a:bodyPr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ru-RU" altLang="en-US" sz="2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charset="0"/>
                <a:ea typeface="+mn-ea"/>
                <a:cs typeface="Times New Roman" panose="02020603050405020304" charset="0"/>
                <a:sym typeface="Helvetica Neue"/>
              </a:rPr>
              <a:t>C#, Java и Python — объектно-ориентированные языки. Но у Python есть преимущество перед первыми двумя. В С# и Java ООП-подход проводится неукоснительно. Это делает короткие программы избыточно сложными</a:t>
            </a:r>
            <a:r>
              <a:rPr kumimoji="0" lang="en-US" altLang="ru-RU" sz="2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charset="0"/>
                <a:ea typeface="+mn-ea"/>
                <a:cs typeface="Times New Roman" panose="02020603050405020304" charset="0"/>
                <a:sym typeface="Helvetica Neue"/>
              </a:rPr>
              <a:t>.</a:t>
            </a:r>
            <a:r>
              <a:rPr kumimoji="0" lang="ru-RU" altLang="en-US" sz="2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charset="0"/>
                <a:ea typeface="+mn-ea"/>
                <a:cs typeface="Times New Roman" panose="02020603050405020304" charset="0"/>
                <a:sym typeface="Helvetica Neue"/>
              </a:rPr>
              <a:t> </a:t>
            </a:r>
            <a:endParaRPr kumimoji="0" lang="ru-RU" altLang="en-US" sz="2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 panose="02020603050405020304" charset="0"/>
              <a:ea typeface="+mn-ea"/>
              <a:cs typeface="Times New Roman" panose="02020603050405020304" charset="0"/>
              <a:sym typeface="Helvetica Neue"/>
            </a:endParaRPr>
          </a:p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ru-RU" altLang="en-US" sz="2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charset="0"/>
                <a:ea typeface="+mn-ea"/>
                <a:cs typeface="Times New Roman" panose="02020603050405020304" charset="0"/>
                <a:sym typeface="Helvetica Neue"/>
              </a:rPr>
              <a:t>В Python заложена другая модель: ООП-приемами пользоваться не обяза­тельно. Вся их мощь по-прежнему находится в вашем распоряжении, но только вам дано решать, когда именно воспользоваться этой мощью. Ваша простенькая программа не требует ООП? Все в порядке. Ваш большой проект с целой командой программистов жизненно нуждается в ООП? Тоже не проблема. Python совмеща­ет в себе функциональность и гибкость.</a:t>
            </a:r>
            <a:endParaRPr kumimoji="0" lang="ru-RU" altLang="en-US" sz="2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 panose="02020603050405020304" charset="0"/>
              <a:ea typeface="+mn-ea"/>
              <a:cs typeface="Times New Roman" panose="02020603050405020304" charset="0"/>
              <a:sym typeface="Helvetica Neue"/>
            </a:endParaRP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Рисунок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033530" y="199616"/>
            <a:ext cx="1959864" cy="603058"/>
          </a:xfrm>
          <a:prstGeom prst="rect">
            <a:avLst/>
          </a:prstGeom>
        </p:spPr>
      </p:pic>
      <p:sp>
        <p:nvSpPr>
          <p:cNvPr id="2" name="Текстовое поле 1"/>
          <p:cNvSpPr txBox="1"/>
          <p:nvPr/>
        </p:nvSpPr>
        <p:spPr>
          <a:xfrm>
            <a:off x="1319530" y="0"/>
            <a:ext cx="9553575" cy="14960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3" tIns="71433" rIns="71433" bIns="71433" numCol="1" spcCol="38100" rtlCol="0" anchor="t" forceAA="0">
            <a:spAutoFit/>
          </a:bodyPr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ru-RU" altLang="en-US" sz="4400" b="1" u="none" strike="noStrike" cap="none" spc="0" normalizeH="0" baseline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FillTx/>
                <a:latin typeface="Times New Roman" panose="02020603050405020304" charset="0"/>
                <a:ea typeface="+mn-ea"/>
                <a:cs typeface="Times New Roman" panose="02020603050405020304" charset="0"/>
                <a:sym typeface="Helvetica Neue"/>
              </a:rPr>
              <a:t>Python работает на всех </a:t>
            </a:r>
            <a:endParaRPr kumimoji="0" lang="ru-RU" altLang="en-US" sz="4400" b="1" u="none" strike="noStrike" cap="none" spc="0" normalizeH="0" baseline="0">
              <a:ln>
                <a:noFill/>
              </a:ln>
              <a:solidFill>
                <a:schemeClr val="tx2">
                  <a:lumMod val="50000"/>
                </a:schemeClr>
              </a:solidFill>
              <a:effectLst/>
              <a:uFillTx/>
              <a:latin typeface="Times New Roman" panose="02020603050405020304" charset="0"/>
              <a:ea typeface="+mn-ea"/>
              <a:cs typeface="Times New Roman" panose="02020603050405020304" charset="0"/>
              <a:sym typeface="Helvetica Neue"/>
            </a:endParaRPr>
          </a:p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ru-RU" altLang="en-US" sz="4400" b="1" u="none" strike="noStrike" cap="none" spc="0" normalizeH="0" baseline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FillTx/>
                <a:latin typeface="Times New Roman" panose="02020603050405020304" charset="0"/>
                <a:ea typeface="+mn-ea"/>
                <a:cs typeface="Times New Roman" panose="02020603050405020304" charset="0"/>
                <a:sym typeface="Helvetica Neue"/>
              </a:rPr>
              <a:t>платформах</a:t>
            </a:r>
            <a:endParaRPr kumimoji="0" lang="ru-RU" altLang="en-US" sz="4400" b="1" u="none" strike="noStrike" cap="none" spc="0" normalizeH="0" baseline="0">
              <a:ln>
                <a:noFill/>
              </a:ln>
              <a:solidFill>
                <a:schemeClr val="tx2">
                  <a:lumMod val="50000"/>
                </a:schemeClr>
              </a:solidFill>
              <a:effectLst/>
              <a:uFillTx/>
              <a:latin typeface="Times New Roman" panose="02020603050405020304" charset="0"/>
              <a:ea typeface="+mn-ea"/>
              <a:cs typeface="Times New Roman" panose="02020603050405020304" charset="0"/>
              <a:sym typeface="Helvetica Neue"/>
            </a:endParaRPr>
          </a:p>
        </p:txBody>
      </p:sp>
      <p:sp>
        <p:nvSpPr>
          <p:cNvPr id="3" name="Текстовое поле 2"/>
          <p:cNvSpPr txBox="1"/>
          <p:nvPr/>
        </p:nvSpPr>
        <p:spPr>
          <a:xfrm>
            <a:off x="1090930" y="2429510"/>
            <a:ext cx="10303510" cy="26041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3" tIns="71433" rIns="71433" bIns="71433" numCol="1" spcCol="38100" rtlCol="0" anchor="t" forceAA="0">
            <a:spAutoFit/>
          </a:bodyPr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ru-RU" altLang="en-US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charset="0"/>
                <a:ea typeface="+mn-ea"/>
                <a:cs typeface="Times New Roman" panose="02020603050405020304" charset="0"/>
                <a:sym typeface="Helvetica Neue"/>
              </a:rPr>
              <a:t>Программы на Python независимы от платформы, то есть неважно, какой операционной системой пользовался разработчик программы: код может быть исполнен на любом компьютере с установленным интерпретатором Python. </a:t>
            </a:r>
            <a:endParaRPr kumimoji="0" lang="ru-RU" altLang="en-US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 panose="02020603050405020304" charset="0"/>
              <a:ea typeface="+mn-ea"/>
              <a:cs typeface="Times New Roman" panose="02020603050405020304" charset="0"/>
              <a:sym typeface="Helvetica Neue"/>
            </a:endParaRP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Рисунок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033530" y="199616"/>
            <a:ext cx="1959864" cy="603058"/>
          </a:xfrm>
          <a:prstGeom prst="rect">
            <a:avLst/>
          </a:prstGeom>
        </p:spPr>
      </p:pic>
      <p:sp>
        <p:nvSpPr>
          <p:cNvPr id="2" name="Текстовое поле 1"/>
          <p:cNvSpPr txBox="1"/>
          <p:nvPr/>
        </p:nvSpPr>
        <p:spPr>
          <a:xfrm>
            <a:off x="1399540" y="91440"/>
            <a:ext cx="8514715" cy="8191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3" tIns="71433" rIns="71433" bIns="71433" numCol="1" spcCol="38100" rtlCol="0" anchor="t" forceAA="0">
            <a:spAutoFit/>
          </a:bodyPr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ru-RU" altLang="en-US" sz="4400" b="1" u="none" strike="noStrike" cap="none" spc="0" normalizeH="0" baseline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FillTx/>
                <a:latin typeface="Times New Roman" panose="02020603050405020304" charset="0"/>
                <a:ea typeface="+mn-ea"/>
                <a:cs typeface="Times New Roman" panose="02020603050405020304" charset="0"/>
                <a:sym typeface="Helvetica Neue"/>
              </a:rPr>
              <a:t> Основные особенности языка</a:t>
            </a:r>
            <a:endParaRPr kumimoji="0" lang="ru-RU" altLang="en-US" sz="4400" b="1" u="none" strike="noStrike" cap="none" spc="0" normalizeH="0" baseline="0">
              <a:ln>
                <a:noFill/>
              </a:ln>
              <a:solidFill>
                <a:schemeClr val="tx2">
                  <a:lumMod val="50000"/>
                </a:schemeClr>
              </a:solidFill>
              <a:effectLst/>
              <a:uFillTx/>
              <a:latin typeface="Times New Roman" panose="02020603050405020304" charset="0"/>
              <a:ea typeface="+mn-ea"/>
              <a:cs typeface="Times New Roman" panose="02020603050405020304" charset="0"/>
              <a:sym typeface="Helvetica Neue"/>
            </a:endParaRPr>
          </a:p>
        </p:txBody>
      </p:sp>
      <p:sp>
        <p:nvSpPr>
          <p:cNvPr id="3" name="Текстовое поле 2"/>
          <p:cNvSpPr txBox="1"/>
          <p:nvPr/>
        </p:nvSpPr>
        <p:spPr>
          <a:xfrm>
            <a:off x="1165225" y="2171065"/>
            <a:ext cx="9861550" cy="21120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3" tIns="71433" rIns="71433" bIns="71433" numCol="1" spcCol="38100" rtlCol="0" anchor="t" forceAA="0">
            <a:spAutoFit/>
          </a:bodyPr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ru-RU" altLang="en-US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charset="0"/>
                <a:ea typeface="+mn-ea"/>
                <a:cs typeface="Times New Roman" panose="02020603050405020304" charset="0"/>
                <a:sym typeface="Helvetica Neue"/>
              </a:rPr>
              <a:t>Python – интерпретируемый язык программирования. Это значит, что исходный код частями преобразуется в машинный в процессе его чтения специальной программой – </a:t>
            </a:r>
            <a:r>
              <a:rPr kumimoji="0" lang="ru-RU" altLang="en-US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charset="0"/>
                <a:ea typeface="+mn-ea"/>
                <a:cs typeface="Times New Roman" panose="02020603050405020304" charset="0"/>
                <a:sym typeface="Helvetica Neue"/>
              </a:rPr>
              <a:t>интерпретатором.</a:t>
            </a:r>
            <a:endParaRPr kumimoji="0" lang="ru-RU" altLang="en-US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 panose="02020603050405020304" charset="0"/>
              <a:ea typeface="+mn-ea"/>
              <a:cs typeface="Times New Roman" panose="02020603050405020304" charset="0"/>
              <a:sym typeface="Helvetica Neue"/>
            </a:endParaRP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Рисунок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033530" y="199616"/>
            <a:ext cx="1959864" cy="603058"/>
          </a:xfrm>
          <a:prstGeom prst="rect">
            <a:avLst/>
          </a:prstGeom>
        </p:spPr>
      </p:pic>
      <p:sp>
        <p:nvSpPr>
          <p:cNvPr id="2" name="Текстовое поле 1"/>
          <p:cNvSpPr txBox="1"/>
          <p:nvPr/>
        </p:nvSpPr>
        <p:spPr>
          <a:xfrm>
            <a:off x="1399540" y="91440"/>
            <a:ext cx="8514715" cy="8191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3" tIns="71433" rIns="71433" bIns="71433" numCol="1" spcCol="38100" rtlCol="0" anchor="t" forceAA="0">
            <a:spAutoFit/>
          </a:bodyPr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ru-RU" altLang="en-US" sz="4400" b="1" u="none" strike="noStrike" cap="none" spc="0" normalizeH="0" baseline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FillTx/>
                <a:latin typeface="Times New Roman" panose="02020603050405020304" charset="0"/>
                <a:ea typeface="+mn-ea"/>
                <a:cs typeface="Times New Roman" panose="02020603050405020304" charset="0"/>
                <a:sym typeface="Helvetica Neue"/>
              </a:rPr>
              <a:t> Интерактивный режим</a:t>
            </a:r>
            <a:endParaRPr kumimoji="0" lang="ru-RU" altLang="en-US" sz="4400" b="1" u="none" strike="noStrike" cap="none" spc="0" normalizeH="0" baseline="0">
              <a:ln>
                <a:noFill/>
              </a:ln>
              <a:solidFill>
                <a:schemeClr val="tx2">
                  <a:lumMod val="50000"/>
                </a:schemeClr>
              </a:solidFill>
              <a:effectLst/>
              <a:uFillTx/>
              <a:latin typeface="Times New Roman" panose="02020603050405020304" charset="0"/>
              <a:ea typeface="+mn-ea"/>
              <a:cs typeface="Times New Roman" panose="02020603050405020304" charset="0"/>
              <a:sym typeface="Helvetica Neue"/>
            </a:endParaRPr>
          </a:p>
        </p:txBody>
      </p:sp>
      <p:sp>
        <p:nvSpPr>
          <p:cNvPr id="4" name="Текстовое поле 3"/>
          <p:cNvSpPr txBox="1"/>
          <p:nvPr/>
        </p:nvSpPr>
        <p:spPr>
          <a:xfrm>
            <a:off x="841375" y="1123950"/>
            <a:ext cx="10509885" cy="14344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3" tIns="71433" rIns="71433" bIns="71433" numCol="1" spcCol="38100" rtlCol="0" anchor="t" forceAA="0">
            <a:spAutoFit/>
          </a:bodyPr>
          <a:p>
            <a:pPr marL="0" marR="0" indent="0" algn="ctr" defTabSz="82169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ru-RU" altLang="en-US" sz="2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charset="0"/>
                <a:ea typeface="+mn-ea"/>
                <a:cs typeface="Times New Roman" panose="02020603050405020304" charset="0"/>
                <a:sym typeface="Helvetica Neue"/>
              </a:rPr>
              <a:t>Грубо говоря, интерпретатор выполняет команды построчно. Пишешь строку, нажимаешь Enter, интерпретатор выполняет ее, наблюдаешь результат.</a:t>
            </a:r>
            <a:endParaRPr kumimoji="0" lang="ru-RU" altLang="en-US" sz="2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 panose="02020603050405020304" charset="0"/>
              <a:ea typeface="+mn-ea"/>
              <a:cs typeface="Times New Roman" panose="02020603050405020304" charset="0"/>
              <a:sym typeface="Helvetica Neue"/>
            </a:endParaRPr>
          </a:p>
        </p:txBody>
      </p:sp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2"/>
          <a:srcRect l="12728" t="50590" r="36232" b="19444"/>
          <a:stretch>
            <a:fillRect/>
          </a:stretch>
        </p:blipFill>
        <p:spPr>
          <a:xfrm>
            <a:off x="1153160" y="2865755"/>
            <a:ext cx="10198100" cy="336613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</a:spPr>
      <a:bodyPr rot="0" spcFirstLastPara="1" vertOverflow="overflow" horzOverflow="overflow" vert="horz" wrap="square" lIns="71433" tIns="71433" rIns="71433" bIns="71433" numCol="1" spcCol="38100" rtlCol="0" anchor="ctr">
        <a:spAutoFit/>
      </a:bodyPr>
      <a:lstStyle>
        <a:defPPr marL="0" marR="0" indent="0" algn="ctr" defTabSz="82169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71433" tIns="71433" rIns="71433" bIns="71433" numCol="1" spcCol="38100" rtlCol="0" anchor="ctr">
        <a:spAutoFit/>
      </a:bodyPr>
      <a:lstStyle>
        <a:defPPr marL="0" marR="0" indent="0" algn="ctr" defTabSz="82169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ICOL_Company_Profile_2020_RU</Template>
  <TotalTime>0</TotalTime>
  <Words>10602</Words>
  <Application>WPS Presentation</Application>
  <PresentationFormat>Широкоэкранный</PresentationFormat>
  <Paragraphs>329</Paragraphs>
  <Slides>57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57</vt:i4>
      </vt:variant>
    </vt:vector>
  </HeadingPairs>
  <TitlesOfParts>
    <vt:vector size="72" baseType="lpstr">
      <vt:lpstr>Arial</vt:lpstr>
      <vt:lpstr>SimSun</vt:lpstr>
      <vt:lpstr>Wingdings</vt:lpstr>
      <vt:lpstr>Helvetica Neue</vt:lpstr>
      <vt:lpstr>Century Gothic</vt:lpstr>
      <vt:lpstr>Helvetica Neue Light</vt:lpstr>
      <vt:lpstr>Helvetica Neue Medium</vt:lpstr>
      <vt:lpstr>Times New Roman</vt:lpstr>
      <vt:lpstr>Wingdings</vt:lpstr>
      <vt:lpstr>Microsoft YaHei</vt:lpstr>
      <vt:lpstr>Arial Unicode MS</vt:lpstr>
      <vt:lpstr>Calibri</vt:lpstr>
      <vt:lpstr>Helvetica Neue</vt:lpstr>
      <vt:lpstr>Helvetica</vt:lpstr>
      <vt:lpstr>White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СООО "Белвест"</dc:creator>
  <cp:lastModifiedBy>Крахаборщица</cp:lastModifiedBy>
  <cp:revision>580</cp:revision>
  <dcterms:created xsi:type="dcterms:W3CDTF">2018-05-28T08:56:00Z</dcterms:created>
  <dcterms:modified xsi:type="dcterms:W3CDTF">2021-03-30T15:01:36Z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1049-11.2.0.10078</vt:lpwstr>
  </property>
  <property fmtid="{D5CDD505-2E9C-101B-9397-08002B2CF9AE}" pid="3" name="ContentTypeId">
    <vt:lpwstr>0x01010033E177EA3C066E4E83B23EAC0D988332</vt:lpwstr>
  </property>
</Properties>
</file>